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8" r:id="rId3"/>
    <p:sldId id="257" r:id="rId4"/>
    <p:sldId id="259" r:id="rId5"/>
    <p:sldId id="260" r:id="rId6"/>
    <p:sldId id="261" r:id="rId7"/>
    <p:sldId id="262" r:id="rId8"/>
    <p:sldId id="263" r:id="rId9"/>
    <p:sldId id="264" r:id="rId10"/>
    <p:sldId id="272" r:id="rId11"/>
    <p:sldId id="271" r:id="rId12"/>
    <p:sldId id="265" r:id="rId13"/>
    <p:sldId id="266" r:id="rId14"/>
    <p:sldId id="267" r:id="rId15"/>
    <p:sldId id="268" r:id="rId16"/>
    <p:sldId id="273" r:id="rId17"/>
  </p:sldIdLst>
  <p:sldSz cx="9144000" cy="5143500" type="screen16x9"/>
  <p:notesSz cx="6858000" cy="9144000"/>
  <p:embeddedFontLst>
    <p:embeddedFont>
      <p:font typeface="Lato" panose="020F0502020204030203" pitchFamily="34" charset="0"/>
      <p:regular r:id="rId19"/>
      <p:bold r:id="rId20"/>
      <p:italic r:id="rId21"/>
      <p:boldItalic r:id="rId22"/>
    </p:embeddedFont>
    <p:embeddedFont>
      <p:font typeface="Raleway"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B4D07BC-48FC-4335-A496-49CF623B6979}">
  <a:tblStyle styleId="{5B4D07BC-48FC-4335-A496-49CF623B697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761" autoAdjust="0"/>
  </p:normalViewPr>
  <p:slideViewPr>
    <p:cSldViewPr snapToGrid="0">
      <p:cViewPr varScale="1">
        <p:scale>
          <a:sx n="117" d="100"/>
          <a:sy n="117" d="100"/>
        </p:scale>
        <p:origin x="1762" y="7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20adb2864c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20adb2864c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US" dirty="0"/>
          </a:p>
        </p:txBody>
      </p:sp>
    </p:spTree>
    <p:extLst>
      <p:ext uri="{BB962C8B-B14F-4D97-AF65-F5344CB8AC3E}">
        <p14:creationId xmlns:p14="http://schemas.microsoft.com/office/powerpoint/2010/main" val="6401501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20adb2864c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20adb2864c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42708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20adb2864c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20adb2864c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20adb2864c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20adb2864c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21294f07f8_0_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21294f07f8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20adb2864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20adb2864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20adb2864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20adb2864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7521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20adb2864c_0_7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20adb2864c_0_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1200"/>
              </a:spcBef>
              <a:spcAft>
                <a:spcPts val="0"/>
              </a:spcAft>
              <a:buClr>
                <a:schemeClr val="dk1"/>
              </a:buClr>
              <a:buSzPts val="1100"/>
              <a:buFont typeface="Arial"/>
              <a:buNone/>
            </a:pPr>
            <a:r>
              <a:rPr lang="en-GB" sz="1200" dirty="0">
                <a:solidFill>
                  <a:schemeClr val="dk1"/>
                </a:solidFill>
              </a:rPr>
              <a:t>Various countries classify waste management and disposal systems as critical infrastructure due to its direct implication on the general health of the citizens (</a:t>
            </a:r>
            <a:r>
              <a:rPr lang="en-GB" sz="1200" dirty="0" err="1">
                <a:solidFill>
                  <a:schemeClr val="dk1"/>
                </a:solidFill>
              </a:rPr>
              <a:t>Novikovas</a:t>
            </a:r>
            <a:r>
              <a:rPr lang="en-GB" sz="1200" dirty="0">
                <a:solidFill>
                  <a:schemeClr val="dk1"/>
                </a:solidFill>
              </a:rPr>
              <a:t> and </a:t>
            </a:r>
            <a:r>
              <a:rPr lang="en-GB" sz="1200" dirty="0" err="1">
                <a:solidFill>
                  <a:schemeClr val="dk1"/>
                </a:solidFill>
              </a:rPr>
              <a:t>Stankevičius</a:t>
            </a:r>
            <a:r>
              <a:rPr lang="en-GB" sz="1200" dirty="0">
                <a:solidFill>
                  <a:schemeClr val="dk1"/>
                </a:solidFill>
              </a:rPr>
              <a:t>, 2018).</a:t>
            </a:r>
          </a:p>
          <a:p>
            <a:pPr marL="0" lvl="0" indent="0" algn="just" rtl="0">
              <a:lnSpc>
                <a:spcPct val="115000"/>
              </a:lnSpc>
              <a:spcBef>
                <a:spcPts val="1200"/>
              </a:spcBef>
              <a:spcAft>
                <a:spcPts val="0"/>
              </a:spcAft>
              <a:buClr>
                <a:schemeClr val="dk1"/>
              </a:buClr>
              <a:buSzPts val="1100"/>
              <a:buFont typeface="Arial"/>
              <a:buNone/>
            </a:pPr>
            <a:r>
              <a:rPr lang="en-GB" sz="1200" dirty="0">
                <a:solidFill>
                  <a:schemeClr val="dk1"/>
                </a:solidFill>
              </a:rPr>
              <a:t>A waste management system plays an important role in allowing sustainable and ecological disposal of waste while protecting the environment. Rapid migration of population to urban cities is challenging the city’s limited infrastructure.</a:t>
            </a:r>
          </a:p>
          <a:p>
            <a:pPr marL="0" lvl="0" indent="0" algn="just" rtl="0">
              <a:lnSpc>
                <a:spcPct val="115000"/>
              </a:lnSpc>
              <a:spcBef>
                <a:spcPts val="1200"/>
              </a:spcBef>
              <a:spcAft>
                <a:spcPts val="0"/>
              </a:spcAft>
              <a:buClr>
                <a:schemeClr val="dk1"/>
              </a:buClr>
              <a:buSzPts val="1100"/>
              <a:buFont typeface="Arial"/>
              <a:buNone/>
            </a:pPr>
            <a:r>
              <a:rPr lang="en-GB" sz="1200" dirty="0">
                <a:solidFill>
                  <a:schemeClr val="dk1"/>
                </a:solidFill>
              </a:rPr>
              <a:t>This demands for more scalable solutions that are deemed to be more dynamic, economic, reliable, sustainable, and transparent.</a:t>
            </a:r>
          </a:p>
          <a:p>
            <a:pPr marL="0" lvl="0" indent="0" algn="just" rtl="0">
              <a:lnSpc>
                <a:spcPct val="115000"/>
              </a:lnSpc>
              <a:spcBef>
                <a:spcPts val="1200"/>
              </a:spcBef>
              <a:spcAft>
                <a:spcPts val="0"/>
              </a:spcAft>
              <a:buClr>
                <a:schemeClr val="dk1"/>
              </a:buClr>
              <a:buSzPts val="1100"/>
              <a:buFont typeface="Arial"/>
              <a:buNone/>
            </a:pPr>
            <a:r>
              <a:rPr lang="en-GB" sz="1200" dirty="0">
                <a:solidFill>
                  <a:schemeClr val="dk1"/>
                </a:solidFill>
              </a:rPr>
              <a:t>Detailed study and experience from designing smart cities identifies IoT technology as a credible solution</a:t>
            </a:r>
            <a:r>
              <a:rPr lang="en-GB" sz="1200" dirty="0">
                <a:solidFill>
                  <a:srgbClr val="373A3C"/>
                </a:solidFill>
              </a:rPr>
              <a:t> (Fazio et al., 2012).</a:t>
            </a:r>
            <a:endParaRPr sz="1200" dirty="0">
              <a:solidFill>
                <a:srgbClr val="373A3C"/>
              </a:solidFill>
            </a:endParaRPr>
          </a:p>
          <a:p>
            <a:pPr marL="0" lvl="0" indent="0" algn="just" rtl="0">
              <a:lnSpc>
                <a:spcPct val="115000"/>
              </a:lnSpc>
              <a:spcBef>
                <a:spcPts val="1200"/>
              </a:spcBef>
              <a:spcAft>
                <a:spcPts val="0"/>
              </a:spcAft>
              <a:buClr>
                <a:schemeClr val="dk1"/>
              </a:buClr>
              <a:buSzPts val="1100"/>
              <a:buFont typeface="Arial"/>
              <a:buNone/>
            </a:pPr>
            <a:r>
              <a:rPr lang="en-GB" sz="1200" dirty="0">
                <a:solidFill>
                  <a:schemeClr val="dk1"/>
                </a:solidFill>
              </a:rPr>
              <a:t>A well-designed IoT solution can not only fulfil the above requirements, but could also be integrated with the existing waste management systems with minimal disturbance. </a:t>
            </a:r>
            <a:endParaRPr sz="1200" dirty="0">
              <a:solidFill>
                <a:schemeClr val="dk1"/>
              </a:solidFill>
            </a:endParaRPr>
          </a:p>
          <a:p>
            <a:pPr marL="0" lvl="0" indent="0" algn="just" rtl="0">
              <a:lnSpc>
                <a:spcPct val="115000"/>
              </a:lnSpc>
              <a:spcBef>
                <a:spcPts val="1200"/>
              </a:spcBef>
              <a:spcAft>
                <a:spcPts val="0"/>
              </a:spcAft>
              <a:buNone/>
            </a:pPr>
            <a:endParaRPr sz="1200" dirty="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20adb2864c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20adb2864c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r>
              <a:rPr lang="en-GB" sz="1200" dirty="0">
                <a:solidFill>
                  <a:schemeClr val="dk1"/>
                </a:solidFill>
              </a:rPr>
              <a:t>But introduction of sensor based solutions comes at the cost of security.  IoT based solutions increases the attack surface considerably due to the number of devices that are required to be connected to the infrastructure. Cybercriminals have been increasingly targeting IoT devices and gadgets in recent years primarily due to spread of devices, constrained requirement that include limited power supply, processing capabilities. Moreover, recurrent duty cycles need for charging, firmware upgrade and uncontrollable product development life cycles of the equipment manufacturers </a:t>
            </a:r>
            <a:r>
              <a:rPr lang="en-GB" sz="1200" dirty="0">
                <a:solidFill>
                  <a:schemeClr val="dk1"/>
                </a:solidFill>
                <a:highlight>
                  <a:srgbClr val="FFFFFF"/>
                </a:highlight>
              </a:rPr>
              <a:t>(Coker, 2021). </a:t>
            </a:r>
            <a:endParaRPr sz="1200" dirty="0">
              <a:solidFill>
                <a:schemeClr val="dk1"/>
              </a:solidFill>
              <a:highlight>
                <a:srgbClr val="FFFFFF"/>
              </a:highlight>
            </a:endParaRPr>
          </a:p>
          <a:p>
            <a:pPr marL="0" lvl="0" indent="0" algn="just" rtl="0">
              <a:lnSpc>
                <a:spcPct val="115000"/>
              </a:lnSpc>
              <a:spcBef>
                <a:spcPts val="1200"/>
              </a:spcBef>
              <a:spcAft>
                <a:spcPts val="0"/>
              </a:spcAft>
              <a:buNone/>
            </a:pPr>
            <a:r>
              <a:rPr lang="en-GB" sz="1200" dirty="0">
                <a:solidFill>
                  <a:schemeClr val="dk1"/>
                </a:solidFill>
              </a:rPr>
              <a:t>Any manipulation in even one of these widespread devices will compromise the security of the whole network infrastructure it is connected to. Cyber-attack on waste management can disrupt the daily routine of the citizens and even cause environmental hazard in the form of cross contamination of waste, various types of pollution. Furthermore, a compromised IoT based waste management can leak personal information that can be used for social engineering attacks and gain unauthorized access to sensitive information. </a:t>
            </a:r>
            <a:endParaRPr sz="1200" dirty="0">
              <a:solidFill>
                <a:schemeClr val="dk1"/>
              </a:solidFill>
            </a:endParaRPr>
          </a:p>
          <a:p>
            <a:pPr marL="0" lvl="0" indent="0" algn="just" rtl="0">
              <a:lnSpc>
                <a:spcPct val="115000"/>
              </a:lnSpc>
              <a:spcBef>
                <a:spcPts val="1200"/>
              </a:spcBef>
              <a:spcAft>
                <a:spcPts val="1200"/>
              </a:spcAft>
              <a:buNone/>
            </a:pPr>
            <a:r>
              <a:rPr lang="en-GB" sz="1200" dirty="0">
                <a:solidFill>
                  <a:schemeClr val="dk1"/>
                </a:solidFill>
                <a:highlight>
                  <a:srgbClr val="FFFFFF"/>
                </a:highlight>
              </a:rPr>
              <a:t>Hence, Government of UK as formally passed </a:t>
            </a:r>
            <a:r>
              <a:rPr lang="en-GB" sz="1200" dirty="0">
                <a:solidFill>
                  <a:schemeClr val="dk1"/>
                </a:solidFill>
              </a:rPr>
              <a:t>a bill Product Security and Telecommunications Infrastructure (</a:t>
            </a:r>
            <a:r>
              <a:rPr lang="en-GB" sz="1200" dirty="0" err="1">
                <a:solidFill>
                  <a:schemeClr val="dk1"/>
                </a:solidFill>
              </a:rPr>
              <a:t>PSTI</a:t>
            </a:r>
            <a:r>
              <a:rPr lang="en-GB" sz="1200" dirty="0">
                <a:solidFill>
                  <a:schemeClr val="dk1"/>
                </a:solidFill>
              </a:rPr>
              <a:t>) Bill, which enforces security consideration for both the products/equipment being used and the infrastructure implementation of security in waste management systems. </a:t>
            </a:r>
            <a:endParaRPr sz="1200" dirty="0">
              <a:solidFill>
                <a:srgbClr val="373A3C"/>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20adb2864c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20adb2864c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7795" marR="0" lvl="0" indent="0" algn="l" rtl="0">
              <a:lnSpc>
                <a:spcPct val="90000"/>
              </a:lnSpc>
              <a:spcBef>
                <a:spcPts val="1000"/>
              </a:spcBef>
              <a:spcAft>
                <a:spcPts val="0"/>
              </a:spcAft>
              <a:buClr>
                <a:srgbClr val="373A3C"/>
              </a:buClr>
              <a:buSzPct val="100000"/>
              <a:buFont typeface="Arial"/>
              <a:buNone/>
            </a:pPr>
            <a:r>
              <a:rPr lang="en-US" sz="2600" dirty="0">
                <a:solidFill>
                  <a:srgbClr val="373A3C"/>
                </a:solidFill>
                <a:latin typeface="Arial"/>
                <a:ea typeface="Arial"/>
                <a:cs typeface="Arial"/>
                <a:sym typeface="Arial"/>
              </a:rPr>
              <a:t>Lack of understanding of the risks these technologies bring at the community level owing to.</a:t>
            </a:r>
          </a:p>
          <a:p>
            <a:pPr marL="652145" marR="0" lvl="0" indent="-514350" algn="l" rtl="0">
              <a:lnSpc>
                <a:spcPct val="90000"/>
              </a:lnSpc>
              <a:spcBef>
                <a:spcPts val="0"/>
              </a:spcBef>
              <a:spcAft>
                <a:spcPts val="0"/>
              </a:spcAft>
              <a:buClr>
                <a:srgbClr val="373A3C"/>
              </a:buClr>
              <a:buSzPct val="100000"/>
              <a:buFont typeface="+mj-lt"/>
              <a:buAutoNum type="arabicPeriod"/>
            </a:pPr>
            <a:r>
              <a:rPr lang="en-US" sz="2600" dirty="0">
                <a:solidFill>
                  <a:srgbClr val="373A3C"/>
                </a:solidFill>
                <a:latin typeface="Arial"/>
                <a:ea typeface="Arial"/>
                <a:cs typeface="Arial"/>
                <a:sym typeface="Arial"/>
              </a:rPr>
              <a:t>The increased attack se attack surface due to the number of devices required.</a:t>
            </a:r>
          </a:p>
          <a:p>
            <a:pPr marL="652145" marR="0" lvl="0" indent="-514350" algn="l" rtl="0">
              <a:lnSpc>
                <a:spcPct val="90000"/>
              </a:lnSpc>
              <a:spcBef>
                <a:spcPts val="0"/>
              </a:spcBef>
              <a:spcAft>
                <a:spcPts val="0"/>
              </a:spcAft>
              <a:buClr>
                <a:srgbClr val="373A3C"/>
              </a:buClr>
              <a:buSzPct val="100000"/>
              <a:buFont typeface="+mj-lt"/>
              <a:buAutoNum type="arabicPeriod"/>
            </a:pPr>
            <a:r>
              <a:rPr lang="en-US" sz="2600" dirty="0">
                <a:solidFill>
                  <a:srgbClr val="373A3C"/>
                </a:solidFill>
                <a:latin typeface="Arial"/>
                <a:ea typeface="Arial"/>
                <a:cs typeface="Arial"/>
                <a:sym typeface="Arial"/>
              </a:rPr>
              <a:t>Limited processing power and resources available on the sensors (battery, charge, processing)</a:t>
            </a:r>
          </a:p>
          <a:p>
            <a:pPr marL="652145" marR="0" lvl="0" indent="-514350" algn="l" rtl="0">
              <a:lnSpc>
                <a:spcPct val="90000"/>
              </a:lnSpc>
              <a:spcBef>
                <a:spcPts val="0"/>
              </a:spcBef>
              <a:spcAft>
                <a:spcPts val="0"/>
              </a:spcAft>
              <a:buClr>
                <a:srgbClr val="373A3C"/>
              </a:buClr>
              <a:buSzPct val="100000"/>
              <a:buFont typeface="+mj-lt"/>
              <a:buAutoNum type="arabicPeriod"/>
            </a:pPr>
            <a:r>
              <a:rPr lang="en-US" sz="2600" dirty="0">
                <a:solidFill>
                  <a:srgbClr val="373A3C"/>
                </a:solidFill>
                <a:latin typeface="Arial"/>
                <a:ea typeface="Arial"/>
                <a:cs typeface="Arial"/>
                <a:sym typeface="Arial"/>
              </a:rPr>
              <a:t>Nonnegotiable requirement of  uninterrupted connectivity to the command-and-control center.</a:t>
            </a:r>
          </a:p>
          <a:p>
            <a:pPr marL="652145" marR="0" lvl="0" indent="-514350" algn="l" rtl="0">
              <a:lnSpc>
                <a:spcPct val="90000"/>
              </a:lnSpc>
              <a:spcBef>
                <a:spcPts val="0"/>
              </a:spcBef>
              <a:spcAft>
                <a:spcPts val="0"/>
              </a:spcAft>
              <a:buClr>
                <a:srgbClr val="373A3C"/>
              </a:buClr>
              <a:buSzPct val="100000"/>
              <a:buFont typeface="+mj-lt"/>
              <a:buAutoNum type="arabicPeriod"/>
            </a:pPr>
            <a:r>
              <a:rPr lang="en-US" sz="2600" dirty="0">
                <a:solidFill>
                  <a:srgbClr val="373A3C"/>
                </a:solidFill>
                <a:latin typeface="Arial"/>
                <a:ea typeface="Arial"/>
                <a:cs typeface="Arial"/>
                <a:sym typeface="Arial"/>
              </a:rPr>
              <a:t>Provisions for manual override in case of malfunction or hacking.</a:t>
            </a:r>
          </a:p>
          <a:p>
            <a:pPr marL="652145" marR="0" lvl="0" indent="-514350" algn="l" rtl="0">
              <a:lnSpc>
                <a:spcPct val="90000"/>
              </a:lnSpc>
              <a:spcBef>
                <a:spcPts val="0"/>
              </a:spcBef>
              <a:spcAft>
                <a:spcPts val="0"/>
              </a:spcAft>
              <a:buClr>
                <a:srgbClr val="373A3C"/>
              </a:buClr>
              <a:buSzPct val="100000"/>
              <a:buFont typeface="+mj-lt"/>
              <a:buAutoNum type="arabicPeriod"/>
            </a:pPr>
            <a:r>
              <a:rPr lang="en-US" sz="2600" dirty="0">
                <a:solidFill>
                  <a:srgbClr val="373A3C"/>
                </a:solidFill>
                <a:latin typeface="Arial"/>
                <a:ea typeface="Arial"/>
                <a:cs typeface="Arial"/>
                <a:sym typeface="Arial"/>
              </a:rPr>
              <a:t>Difficult to service/upgrade once deployed.</a:t>
            </a:r>
          </a:p>
          <a:p>
            <a:pPr marL="457200" lvl="0" indent="0" algn="l" rtl="0">
              <a:lnSpc>
                <a:spcPct val="90000"/>
              </a:lnSpc>
              <a:spcBef>
                <a:spcPts val="1000"/>
              </a:spcBef>
              <a:spcAft>
                <a:spcPts val="0"/>
              </a:spcAft>
              <a:buNone/>
            </a:pPr>
            <a:endParaRPr lang="en-US" sz="2600" dirty="0">
              <a:solidFill>
                <a:srgbClr val="373A3C"/>
              </a:solidFill>
              <a:latin typeface="Arial"/>
              <a:ea typeface="Arial"/>
              <a:cs typeface="Arial"/>
              <a:sym typeface="Arial"/>
            </a:endParaRPr>
          </a:p>
          <a:p>
            <a:pPr marL="137795" lvl="0" indent="0" algn="l" rtl="0">
              <a:lnSpc>
                <a:spcPct val="90000"/>
              </a:lnSpc>
              <a:spcBef>
                <a:spcPts val="1000"/>
              </a:spcBef>
              <a:spcAft>
                <a:spcPts val="0"/>
              </a:spcAft>
              <a:buClr>
                <a:srgbClr val="373A3C"/>
              </a:buClr>
              <a:buSzPct val="100000"/>
              <a:buFont typeface="Arial"/>
              <a:buNone/>
            </a:pPr>
            <a:r>
              <a:rPr lang="en-US" sz="2600" dirty="0">
                <a:solidFill>
                  <a:srgbClr val="373A3C"/>
                </a:solidFill>
                <a:latin typeface="Arial"/>
                <a:ea typeface="Arial"/>
                <a:cs typeface="Arial"/>
                <a:sym typeface="Arial"/>
              </a:rPr>
              <a:t>Hence, we propose to test a prospective taxonomy that identifies areas to exercise idea of "security by design”, by inculcating security in very phases of waste management system.</a:t>
            </a:r>
          </a:p>
          <a:p>
            <a:pPr marL="652145" lvl="0" indent="-514350" algn="l" rtl="0">
              <a:lnSpc>
                <a:spcPct val="90000"/>
              </a:lnSpc>
              <a:spcBef>
                <a:spcPts val="0"/>
              </a:spcBef>
              <a:spcAft>
                <a:spcPts val="0"/>
              </a:spcAft>
              <a:buClr>
                <a:srgbClr val="373A3C"/>
              </a:buClr>
              <a:buSzPct val="100000"/>
              <a:buFont typeface="+mj-lt"/>
              <a:buAutoNum type="arabicPeriod"/>
            </a:pPr>
            <a:r>
              <a:rPr lang="en-US" sz="2600" dirty="0">
                <a:solidFill>
                  <a:srgbClr val="373A3C"/>
                </a:solidFill>
                <a:latin typeface="Arial"/>
                <a:ea typeface="Arial"/>
                <a:cs typeface="Arial"/>
                <a:sym typeface="Arial"/>
              </a:rPr>
              <a:t>Collection</a:t>
            </a:r>
          </a:p>
          <a:p>
            <a:pPr marL="652145" lvl="0" indent="-514350" algn="l" rtl="0">
              <a:lnSpc>
                <a:spcPct val="90000"/>
              </a:lnSpc>
              <a:spcBef>
                <a:spcPts val="0"/>
              </a:spcBef>
              <a:spcAft>
                <a:spcPts val="0"/>
              </a:spcAft>
              <a:buClr>
                <a:srgbClr val="373A3C"/>
              </a:buClr>
              <a:buSzPct val="100000"/>
              <a:buFont typeface="+mj-lt"/>
              <a:buAutoNum type="arabicPeriod"/>
            </a:pPr>
            <a:r>
              <a:rPr lang="en-US" sz="2600" dirty="0">
                <a:solidFill>
                  <a:srgbClr val="373A3C"/>
                </a:solidFill>
                <a:latin typeface="Arial"/>
                <a:ea typeface="Arial"/>
                <a:cs typeface="Arial"/>
                <a:sym typeface="Arial"/>
              </a:rPr>
              <a:t>Transportation</a:t>
            </a:r>
          </a:p>
          <a:p>
            <a:pPr marL="652145" lvl="0" indent="-514350" algn="l" rtl="0">
              <a:lnSpc>
                <a:spcPct val="90000"/>
              </a:lnSpc>
              <a:spcBef>
                <a:spcPts val="0"/>
              </a:spcBef>
              <a:spcAft>
                <a:spcPts val="0"/>
              </a:spcAft>
              <a:buClr>
                <a:srgbClr val="373A3C"/>
              </a:buClr>
              <a:buSzPct val="100000"/>
              <a:buFont typeface="+mj-lt"/>
              <a:buAutoNum type="arabicPeriod"/>
            </a:pPr>
            <a:r>
              <a:rPr lang="en-US" sz="2600" dirty="0">
                <a:solidFill>
                  <a:srgbClr val="373A3C"/>
                </a:solidFill>
                <a:latin typeface="Arial"/>
                <a:ea typeface="Arial"/>
                <a:cs typeface="Arial"/>
                <a:sym typeface="Arial"/>
              </a:rPr>
              <a:t>Disposal.</a:t>
            </a:r>
          </a:p>
          <a:p>
            <a:pPr marL="0" lvl="0" indent="0" algn="l" rtl="0">
              <a:spcBef>
                <a:spcPts val="0"/>
              </a:spcBef>
              <a:spcAft>
                <a:spcPts val="0"/>
              </a:spcAft>
              <a:buNone/>
            </a:pPr>
            <a:endParaRPr sz="1000" b="0" dirty="0">
              <a:solidFill>
                <a:srgbClr val="FF0000"/>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20adb2864c_0_10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20adb2864c_0_10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90000"/>
              </a:lnSpc>
              <a:spcBef>
                <a:spcPts val="1000"/>
              </a:spcBef>
              <a:spcAft>
                <a:spcPts val="0"/>
              </a:spcAft>
              <a:buNone/>
            </a:pPr>
            <a:r>
              <a:rPr lang="en-GB" sz="1200" dirty="0">
                <a:solidFill>
                  <a:srgbClr val="373A3C"/>
                </a:solidFill>
              </a:rPr>
              <a:t>Our research question focuses on “How can we introduce an added layer of security to the existing </a:t>
            </a:r>
            <a:r>
              <a:rPr lang="en-US" sz="1200" b="0" i="0" u="none" strike="noStrike" dirty="0">
                <a:solidFill>
                  <a:srgbClr val="373A3C"/>
                </a:solidFill>
                <a:effectLst/>
                <a:latin typeface="Raleway" panose="020B0604020202020204" pitchFamily="2" charset="0"/>
              </a:rPr>
              <a:t>infrastructure of IoT based waste management systems while considering the real-world challenges that can influence their implementation?” </a:t>
            </a:r>
          </a:p>
          <a:p>
            <a:pPr marL="0" lvl="0" indent="0" algn="just" rtl="0">
              <a:lnSpc>
                <a:spcPct val="90000"/>
              </a:lnSpc>
              <a:spcBef>
                <a:spcPts val="1000"/>
              </a:spcBef>
              <a:spcAft>
                <a:spcPts val="0"/>
              </a:spcAft>
              <a:buNone/>
            </a:pPr>
            <a:r>
              <a:rPr lang="en-US" sz="1200" b="0" i="0" u="none" strike="noStrike" dirty="0">
                <a:solidFill>
                  <a:srgbClr val="373A3C"/>
                </a:solidFill>
                <a:effectLst/>
                <a:latin typeface="Raleway" panose="020B0604020202020204" pitchFamily="2" charset="0"/>
              </a:rPr>
              <a:t>Without increasing the number of devices or security overheads for the people on the ground.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22e2e2ae2d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22e2e2ae2d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en-GB" dirty="0">
                <a:solidFill>
                  <a:schemeClr val="dk1"/>
                </a:solidFill>
              </a:rPr>
              <a:t>Speed of urbanisation has forced </a:t>
            </a:r>
            <a:r>
              <a:rPr lang="en-US" sz="1100" dirty="0">
                <a:solidFill>
                  <a:srgbClr val="373A3C"/>
                </a:solidFill>
                <a:latin typeface="Arial"/>
                <a:cs typeface="Arial"/>
                <a:sym typeface="Arial"/>
              </a:rPr>
              <a:t>s</a:t>
            </a:r>
            <a:r>
              <a:rPr lang="en-US" sz="1100" dirty="0">
                <a:solidFill>
                  <a:srgbClr val="373A3C"/>
                </a:solidFill>
                <a:latin typeface="Arial"/>
                <a:ea typeface="Arial"/>
                <a:cs typeface="Arial"/>
                <a:sym typeface="Arial"/>
              </a:rPr>
              <a:t>mart device industry to focus on </a:t>
            </a:r>
            <a:r>
              <a:rPr lang="en-GB" dirty="0">
                <a:solidFill>
                  <a:schemeClr val="dk1"/>
                </a:solidFill>
              </a:rPr>
              <a:t>optimizing </a:t>
            </a:r>
            <a:r>
              <a:rPr lang="en-US" sz="1100" dirty="0">
                <a:solidFill>
                  <a:srgbClr val="373A3C"/>
                </a:solidFill>
                <a:latin typeface="Arial"/>
                <a:ea typeface="Arial"/>
                <a:cs typeface="Arial"/>
                <a:sym typeface="Arial"/>
              </a:rPr>
              <a:t>efficiency, durability, production costs </a:t>
            </a:r>
            <a:r>
              <a:rPr lang="en-GB" dirty="0">
                <a:solidFill>
                  <a:schemeClr val="dk1"/>
                </a:solidFill>
              </a:rPr>
              <a:t>and meet the foreseeable volumes of IoT devices. </a:t>
            </a:r>
            <a:r>
              <a:rPr lang="en-GB" sz="1100" dirty="0">
                <a:solidFill>
                  <a:schemeClr val="dk1"/>
                </a:solidFill>
                <a:latin typeface="Arial"/>
                <a:ea typeface="Arial"/>
                <a:cs typeface="Arial"/>
                <a:sym typeface="Arial"/>
              </a:rPr>
              <a:t>The generic sensors including infrared sensors, </a:t>
            </a:r>
            <a:r>
              <a:rPr lang="en-GB" dirty="0">
                <a:solidFill>
                  <a:schemeClr val="dk1"/>
                </a:solidFill>
              </a:rPr>
              <a:t>thermometer, barometer, lidar can be used in multiple configurations and settings. The smart sensors interconnect with telecommunication </a:t>
            </a:r>
            <a:r>
              <a:rPr lang="en-GB" sz="1100" dirty="0">
                <a:solidFill>
                  <a:srgbClr val="373A3C"/>
                </a:solidFill>
                <a:latin typeface="Arial"/>
                <a:ea typeface="Arial"/>
                <a:cs typeface="Arial"/>
                <a:sym typeface="Arial"/>
              </a:rPr>
              <a:t>infrastructure to transmit the reports, data and flag events like acknowledgment, anomalies, etc. </a:t>
            </a:r>
            <a:r>
              <a:rPr lang="en-GB" dirty="0">
                <a:solidFill>
                  <a:schemeClr val="dk1"/>
                </a:solidFill>
              </a:rPr>
              <a:t>The use cases can range from waste identification before collection to confirmation of incineration. </a:t>
            </a:r>
            <a:r>
              <a:rPr lang="en-GB" sz="1100" dirty="0">
                <a:solidFill>
                  <a:schemeClr val="dk1"/>
                </a:solidFill>
              </a:rPr>
              <a:t>Smart bin can signal the local authorities to indicate when they are more than 80% - 90% full and will soon require collection (</a:t>
            </a:r>
            <a:r>
              <a:rPr lang="en-GB" sz="1100" dirty="0">
                <a:solidFill>
                  <a:schemeClr val="bg2"/>
                </a:solidFill>
                <a:effectLst/>
                <a:latin typeface="+mn-lt"/>
                <a:ea typeface="Times New Roman" panose="02020603050405020304" pitchFamily="18" charset="0"/>
              </a:rPr>
              <a:t>Pankaj et al., 2015)</a:t>
            </a:r>
            <a:r>
              <a:rPr lang="en-GB" sz="1100" dirty="0">
                <a:solidFill>
                  <a:schemeClr val="dk1"/>
                </a:solidFill>
              </a:rPr>
              <a:t>. </a:t>
            </a:r>
            <a:r>
              <a:rPr lang="en-US" sz="1100" dirty="0">
                <a:solidFill>
                  <a:schemeClr val="dk1"/>
                </a:solidFill>
              </a:rPr>
              <a:t>The </a:t>
            </a:r>
            <a:r>
              <a:rPr lang="en-US" sz="1100" dirty="0">
                <a:solidFill>
                  <a:schemeClr val="dk1"/>
                </a:solidFill>
                <a:highlight>
                  <a:srgbClr val="FFFFFF"/>
                </a:highlight>
              </a:rPr>
              <a:t>Rao et al. in their </a:t>
            </a:r>
            <a:r>
              <a:rPr lang="en-US" sz="1100" dirty="0">
                <a:solidFill>
                  <a:schemeClr val="dk1"/>
                </a:solidFill>
              </a:rPr>
              <a:t>model propose monitoring of the smart bin levels achieved by ultrasonic sensors and information is transmitted wirelessly, the over the internet using Blynk platform which helps in achieving real time access of data</a:t>
            </a:r>
            <a:r>
              <a:rPr lang="en-GB" sz="1100" dirty="0">
                <a:solidFill>
                  <a:schemeClr val="dk1"/>
                </a:solidFill>
                <a:highlight>
                  <a:srgbClr val="FFFFFF"/>
                </a:highlight>
              </a:rPr>
              <a:t>(Rao et al., 2020)</a:t>
            </a:r>
            <a:r>
              <a:rPr lang="en-US" sz="1100" dirty="0">
                <a:solidFill>
                  <a:schemeClr val="dk1"/>
                </a:solidFill>
              </a:rPr>
              <a:t>. D</a:t>
            </a:r>
            <a:r>
              <a:rPr lang="en-US" sz="1100" dirty="0">
                <a:solidFill>
                  <a:srgbClr val="373A3C"/>
                </a:solidFill>
                <a:latin typeface="Arial"/>
                <a:ea typeface="Arial"/>
                <a:cs typeface="Arial"/>
                <a:sym typeface="Arial"/>
              </a:rPr>
              <a:t>ata collected </a:t>
            </a:r>
            <a:r>
              <a:rPr lang="en-GB" dirty="0">
                <a:solidFill>
                  <a:schemeClr val="dk1"/>
                </a:solidFill>
              </a:rPr>
              <a:t>from these smart devices will allow in better understanding of the trends to help us improve the reliability of the system and scale in the later phases of rollout. </a:t>
            </a:r>
            <a:r>
              <a:rPr lang="en-GB" sz="1100" dirty="0">
                <a:solidFill>
                  <a:schemeClr val="dk1"/>
                </a:solidFill>
              </a:rPr>
              <a:t>The IoT based waste management using smart bins is an evolving technique that will help keep local authorities clean &amp; healthy. Similarly for transportation with the use of </a:t>
            </a:r>
            <a:r>
              <a:rPr lang="en-GB" b="0" i="0" dirty="0">
                <a:solidFill>
                  <a:srgbClr val="000000"/>
                </a:solidFill>
                <a:effectLst/>
                <a:latin typeface="Lato" panose="020F0502020204030203" pitchFamily="34" charset="0"/>
              </a:rPr>
              <a:t>weight sensor, fume detectors we can monitor the garbage, in transit. </a:t>
            </a:r>
            <a:r>
              <a:rPr lang="en-US" sz="1100" dirty="0">
                <a:solidFill>
                  <a:srgbClr val="373A3C"/>
                </a:solidFill>
                <a:latin typeface="Arial"/>
                <a:ea typeface="Arial"/>
                <a:cs typeface="Arial"/>
                <a:sym typeface="Arial"/>
              </a:rPr>
              <a:t>Cyber attacks targeting the critical infrastructure can directly impact the routine functioning of the society, ecological health, data privacy and worst even human life. </a:t>
            </a:r>
          </a:p>
          <a:p>
            <a:pPr marL="0" lvl="0" indent="0" algn="l" rtl="0">
              <a:spcBef>
                <a:spcPts val="0"/>
              </a:spcBef>
              <a:spcAft>
                <a:spcPts val="0"/>
              </a:spcAft>
              <a:buClr>
                <a:schemeClr val="dk1"/>
              </a:buClr>
              <a:buSzPts val="1100"/>
              <a:buFont typeface="Arial"/>
              <a:buNone/>
            </a:pPr>
            <a:endParaRPr lang="en-GB" b="0" i="0" dirty="0">
              <a:solidFill>
                <a:srgbClr val="000000"/>
              </a:solidFill>
              <a:effectLst/>
              <a:latin typeface="Lato" panose="020F0502020204030203" pitchFamily="34" charset="0"/>
            </a:endParaRPr>
          </a:p>
          <a:p>
            <a:pPr marL="0" lvl="0" indent="0" algn="l" rtl="0">
              <a:spcBef>
                <a:spcPts val="0"/>
              </a:spcBef>
              <a:spcAft>
                <a:spcPts val="0"/>
              </a:spcAft>
              <a:buNone/>
            </a:pPr>
            <a:r>
              <a:rPr lang="en-US" sz="1100" dirty="0">
                <a:solidFill>
                  <a:schemeClr val="dk1"/>
                </a:solidFill>
              </a:rPr>
              <a:t>Author </a:t>
            </a:r>
            <a:r>
              <a:rPr lang="en-US" sz="1100" dirty="0">
                <a:solidFill>
                  <a:schemeClr val="dk1"/>
                </a:solidFill>
                <a:highlight>
                  <a:srgbClr val="FFFFFF"/>
                </a:highlight>
              </a:rPr>
              <a:t>(</a:t>
            </a:r>
            <a:r>
              <a:rPr lang="en-US" sz="1100" dirty="0" err="1">
                <a:solidFill>
                  <a:schemeClr val="dk1"/>
                </a:solidFill>
                <a:highlight>
                  <a:srgbClr val="FFFFFF"/>
                </a:highlight>
              </a:rPr>
              <a:t>Alladi</a:t>
            </a:r>
            <a:r>
              <a:rPr lang="en-US" sz="1100" dirty="0">
                <a:solidFill>
                  <a:schemeClr val="dk1"/>
                </a:solidFill>
                <a:highlight>
                  <a:srgbClr val="FFFFFF"/>
                </a:highlight>
              </a:rPr>
              <a:t> et al., 2020)</a:t>
            </a:r>
            <a:r>
              <a:rPr lang="en-US" sz="1100" dirty="0">
                <a:solidFill>
                  <a:schemeClr val="dk1"/>
                </a:solidFill>
              </a:rPr>
              <a:t> emphasizes the danger and potential risks posed by an IoT device &amp; further its counter measures:</a:t>
            </a:r>
          </a:p>
          <a:p>
            <a:pPr marL="0" lvl="0" indent="0" algn="l" rtl="0">
              <a:spcBef>
                <a:spcPts val="0"/>
              </a:spcBef>
              <a:spcAft>
                <a:spcPts val="0"/>
              </a:spcAft>
              <a:buNone/>
            </a:pPr>
            <a:r>
              <a:rPr lang="en-US" sz="1100" dirty="0">
                <a:solidFill>
                  <a:schemeClr val="dk1"/>
                </a:solidFill>
              </a:rPr>
              <a:t>1. </a:t>
            </a:r>
            <a:r>
              <a:rPr lang="en-US" sz="1100" u="sng" dirty="0">
                <a:solidFill>
                  <a:schemeClr val="dk1"/>
                </a:solidFill>
              </a:rPr>
              <a:t>Device Software Failure</a:t>
            </a:r>
            <a:r>
              <a:rPr lang="en-US" sz="1100" dirty="0">
                <a:solidFill>
                  <a:schemeClr val="dk1"/>
                </a:solidFill>
              </a:rPr>
              <a:t>: In this form of attack any underlying vulnerability in the device's software can be exploited. </a:t>
            </a:r>
          </a:p>
          <a:p>
            <a:pPr marL="0" lvl="0" indent="0" algn="l" rtl="0">
              <a:spcBef>
                <a:spcPts val="0"/>
              </a:spcBef>
              <a:spcAft>
                <a:spcPts val="0"/>
              </a:spcAft>
              <a:buNone/>
            </a:pPr>
            <a:r>
              <a:rPr lang="en-US" sz="1100" dirty="0">
                <a:solidFill>
                  <a:schemeClr val="dk1"/>
                </a:solidFill>
              </a:rPr>
              <a:t>countermeasure: regular software updates/patches (Kaspersky Lab Security Services., 2018)</a:t>
            </a:r>
          </a:p>
          <a:p>
            <a:pPr marL="0" lvl="0" indent="0" algn="l" rtl="0">
              <a:spcBef>
                <a:spcPts val="0"/>
              </a:spcBef>
              <a:spcAft>
                <a:spcPts val="0"/>
              </a:spcAft>
              <a:buNone/>
            </a:pPr>
            <a:r>
              <a:rPr lang="en-US" sz="1100" dirty="0">
                <a:solidFill>
                  <a:schemeClr val="dk1"/>
                </a:solidFill>
              </a:rPr>
              <a:t>2. </a:t>
            </a:r>
            <a:r>
              <a:rPr lang="en-US" sz="1100" u="sng" dirty="0">
                <a:solidFill>
                  <a:schemeClr val="dk1"/>
                </a:solidFill>
              </a:rPr>
              <a:t>Node Tampering Attack</a:t>
            </a:r>
            <a:r>
              <a:rPr lang="en-US" sz="1100" dirty="0">
                <a:solidFill>
                  <a:schemeClr val="dk1"/>
                </a:solidFill>
              </a:rPr>
              <a:t>: in this attack, attacker gets the hold of physical device and tampers with its electronic circuit manually. </a:t>
            </a:r>
          </a:p>
          <a:p>
            <a:pPr marL="0" lvl="0" indent="0" algn="l" rtl="0">
              <a:spcBef>
                <a:spcPts val="0"/>
              </a:spcBef>
              <a:spcAft>
                <a:spcPts val="0"/>
              </a:spcAft>
              <a:buNone/>
            </a:pPr>
            <a:r>
              <a:rPr lang="en-US" sz="1100" dirty="0">
                <a:solidFill>
                  <a:schemeClr val="dk1"/>
                </a:solidFill>
              </a:rPr>
              <a:t>countermeasure: Tamper-resistant hardware primitives such as physically unclonable functions (</a:t>
            </a:r>
            <a:r>
              <a:rPr lang="en-US" sz="1100" dirty="0" err="1">
                <a:solidFill>
                  <a:schemeClr val="dk1"/>
                </a:solidFill>
              </a:rPr>
              <a:t>PUFs</a:t>
            </a:r>
            <a:r>
              <a:rPr lang="en-US" sz="1100" dirty="0">
                <a:solidFill>
                  <a:schemeClr val="dk1"/>
                </a:solidFill>
              </a:rPr>
              <a:t>) can be added to the chip. (Kumar et al., 2019</a:t>
            </a:r>
          </a:p>
          <a:p>
            <a:pPr marL="0" lvl="0" indent="0" algn="l" rtl="0">
              <a:spcBef>
                <a:spcPts val="0"/>
              </a:spcBef>
              <a:spcAft>
                <a:spcPts val="0"/>
              </a:spcAft>
              <a:buNone/>
            </a:pPr>
            <a:r>
              <a:rPr lang="en-US" sz="1100" dirty="0">
                <a:solidFill>
                  <a:schemeClr val="dk1"/>
                </a:solidFill>
              </a:rPr>
              <a:t>3. </a:t>
            </a:r>
            <a:r>
              <a:rPr lang="en-US" sz="1100" u="sng" dirty="0">
                <a:solidFill>
                  <a:schemeClr val="dk1"/>
                </a:solidFill>
              </a:rPr>
              <a:t>Eavesdropping Attack</a:t>
            </a:r>
            <a:r>
              <a:rPr lang="en-US" sz="1100" dirty="0">
                <a:solidFill>
                  <a:schemeClr val="dk1"/>
                </a:solidFill>
              </a:rPr>
              <a:t>: also known as snooping attack, where theft of information occurs while network traffic flowing from an intended IoT device.</a:t>
            </a:r>
          </a:p>
          <a:p>
            <a:pPr marL="0" lvl="0" indent="0" algn="l" rtl="0">
              <a:spcBef>
                <a:spcPts val="0"/>
              </a:spcBef>
              <a:spcAft>
                <a:spcPts val="0"/>
              </a:spcAft>
              <a:buNone/>
            </a:pPr>
            <a:r>
              <a:rPr lang="en-US" sz="1100" dirty="0">
                <a:solidFill>
                  <a:schemeClr val="dk1"/>
                </a:solidFill>
              </a:rPr>
              <a:t>countermeasure: Enabling encrypted communication establish the privacy of other devices on the IoT network.</a:t>
            </a:r>
          </a:p>
          <a:p>
            <a:pPr marL="0" lvl="0" indent="0" algn="l" rtl="0">
              <a:spcBef>
                <a:spcPts val="0"/>
              </a:spcBef>
              <a:spcAft>
                <a:spcPts val="0"/>
              </a:spcAft>
              <a:buNone/>
            </a:pPr>
            <a:r>
              <a:rPr lang="en-US" sz="1100" dirty="0">
                <a:solidFill>
                  <a:schemeClr val="dk1"/>
                </a:solidFill>
              </a:rPr>
              <a:t>4. </a:t>
            </a:r>
            <a:r>
              <a:rPr lang="en-US" sz="1100" u="sng" dirty="0">
                <a:solidFill>
                  <a:schemeClr val="dk1"/>
                </a:solidFill>
              </a:rPr>
              <a:t>Malicious Code Injection</a:t>
            </a:r>
            <a:r>
              <a:rPr lang="en-US" sz="1100" dirty="0">
                <a:solidFill>
                  <a:schemeClr val="dk1"/>
                </a:solidFill>
              </a:rPr>
              <a:t>: in this attack, malicious code is injected in the IoT device through the firmware/software vulnerability. </a:t>
            </a:r>
          </a:p>
          <a:p>
            <a:pPr marL="0" lvl="0" indent="0" algn="l" rtl="0">
              <a:spcBef>
                <a:spcPts val="0"/>
              </a:spcBef>
              <a:spcAft>
                <a:spcPts val="0"/>
              </a:spcAft>
              <a:buNone/>
            </a:pPr>
            <a:r>
              <a:rPr lang="en-US" sz="1100" dirty="0">
                <a:solidFill>
                  <a:schemeClr val="dk1"/>
                </a:solidFill>
              </a:rPr>
              <a:t>countermeasure: appropriate authentication mechanisms should be implemented from the beginning of the code's execution.</a:t>
            </a:r>
            <a:r>
              <a:rPr lang="en-US" sz="1100" dirty="0">
                <a:solidFill>
                  <a:schemeClr val="dk1"/>
                </a:solidFill>
                <a:highlight>
                  <a:srgbClr val="FFFFFF"/>
                </a:highlight>
              </a:rPr>
              <a:t>(Arias et al., 2015)</a:t>
            </a:r>
          </a:p>
          <a:p>
            <a:pPr marL="0" lvl="0" indent="0" algn="l" rtl="0">
              <a:spcBef>
                <a:spcPts val="0"/>
              </a:spcBef>
              <a:spcAft>
                <a:spcPts val="0"/>
              </a:spcAft>
              <a:buNone/>
            </a:pPr>
            <a:r>
              <a:rPr lang="en-US" sz="1100" dirty="0">
                <a:solidFill>
                  <a:schemeClr val="dk1"/>
                </a:solidFill>
              </a:rPr>
              <a:t>5. </a:t>
            </a:r>
            <a:r>
              <a:rPr lang="en-US" sz="1100" u="sng" dirty="0">
                <a:solidFill>
                  <a:schemeClr val="dk1"/>
                </a:solidFill>
              </a:rPr>
              <a:t>Unauthorized Access</a:t>
            </a:r>
            <a:r>
              <a:rPr lang="en-US" sz="1100" dirty="0">
                <a:solidFill>
                  <a:schemeClr val="dk1"/>
                </a:solidFill>
              </a:rPr>
              <a:t>: in an </a:t>
            </a:r>
            <a:r>
              <a:rPr lang="en-US" sz="1100" dirty="0" err="1">
                <a:solidFill>
                  <a:schemeClr val="dk1"/>
                </a:solidFill>
              </a:rPr>
              <a:t>iOT</a:t>
            </a:r>
            <a:r>
              <a:rPr lang="en-US" sz="1100" dirty="0">
                <a:solidFill>
                  <a:schemeClr val="dk1"/>
                </a:solidFill>
              </a:rPr>
              <a:t> device by exploiting both software &amp; hardware vulnerabilities &amp; carrying out brute force attack an attacker can acquire unauthorized access</a:t>
            </a:r>
          </a:p>
          <a:p>
            <a:pPr marL="0" lvl="0" indent="0" algn="l" rtl="0">
              <a:spcBef>
                <a:spcPts val="0"/>
              </a:spcBef>
              <a:spcAft>
                <a:spcPts val="0"/>
              </a:spcAft>
              <a:buNone/>
            </a:pPr>
            <a:r>
              <a:rPr lang="en-US" sz="1100" dirty="0">
                <a:solidFill>
                  <a:schemeClr val="dk1"/>
                </a:solidFill>
              </a:rPr>
              <a:t>countermeasure: to produce session keys, Randomizer should be used in place of static secure tokens </a:t>
            </a:r>
          </a:p>
          <a:p>
            <a:pPr marL="0" lvl="0" indent="0" algn="l" rtl="0">
              <a:spcBef>
                <a:spcPts val="0"/>
              </a:spcBef>
              <a:spcAft>
                <a:spcPts val="0"/>
              </a:spcAft>
              <a:buNone/>
            </a:pPr>
            <a:r>
              <a:rPr lang="en-US" sz="1100" dirty="0">
                <a:solidFill>
                  <a:schemeClr val="dk1"/>
                </a:solidFill>
              </a:rPr>
              <a:t>6. </a:t>
            </a:r>
            <a:r>
              <a:rPr lang="en-US" sz="1100" u="sng" dirty="0">
                <a:solidFill>
                  <a:schemeClr val="dk1"/>
                </a:solidFill>
              </a:rPr>
              <a:t>Social Engineering Attack</a:t>
            </a:r>
            <a:r>
              <a:rPr lang="en-US" sz="1100" dirty="0">
                <a:solidFill>
                  <a:schemeClr val="dk1"/>
                </a:solidFill>
              </a:rPr>
              <a:t>: it's a kind of attack that largely relies on individuals personal &amp; sensitive information.</a:t>
            </a:r>
          </a:p>
          <a:p>
            <a:pPr marL="0" lvl="0" indent="0" algn="l" rtl="0">
              <a:spcBef>
                <a:spcPts val="0"/>
              </a:spcBef>
              <a:spcAft>
                <a:spcPts val="0"/>
              </a:spcAft>
              <a:buNone/>
            </a:pPr>
            <a:r>
              <a:rPr lang="en-US" sz="1100" dirty="0">
                <a:solidFill>
                  <a:schemeClr val="dk1"/>
                </a:solidFill>
              </a:rPr>
              <a:t> countermeasure: don't share any personal/confidential information &amp; two factor authentication.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20adb2864c_0_9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20adb2864c_0_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r>
              <a:rPr lang="en-GB" dirty="0">
                <a:solidFill>
                  <a:schemeClr val="dk1"/>
                </a:solidFill>
              </a:rPr>
              <a:t>Anagnostopoulos in his comprehensive survey studies the various waste management systems and smart devices in their respective settings(Anagnostopoulos et al., 2017). The survey proposed a fundamental classification that delineates the scope of:</a:t>
            </a:r>
            <a:endParaRPr dirty="0">
              <a:solidFill>
                <a:schemeClr val="dk1"/>
              </a:solidFill>
            </a:endParaRPr>
          </a:p>
          <a:p>
            <a:pPr marL="685800" lvl="0" indent="0" algn="just" rtl="0">
              <a:lnSpc>
                <a:spcPct val="115000"/>
              </a:lnSpc>
              <a:spcBef>
                <a:spcPts val="1200"/>
              </a:spcBef>
              <a:spcAft>
                <a:spcPts val="0"/>
              </a:spcAft>
              <a:buNone/>
            </a:pPr>
            <a:r>
              <a:rPr lang="en-GB" dirty="0">
                <a:solidFill>
                  <a:schemeClr val="dk1"/>
                </a:solidFill>
              </a:rPr>
              <a:t>1.</a:t>
            </a:r>
            <a:r>
              <a:rPr lang="en-GB" sz="700" dirty="0">
                <a:solidFill>
                  <a:schemeClr val="dk1"/>
                </a:solidFill>
                <a:latin typeface="Times New Roman"/>
                <a:ea typeface="Times New Roman"/>
                <a:cs typeface="Times New Roman"/>
                <a:sym typeface="Times New Roman"/>
              </a:rPr>
              <a:t>               </a:t>
            </a:r>
            <a:r>
              <a:rPr lang="en-GB" dirty="0">
                <a:solidFill>
                  <a:schemeClr val="dk1"/>
                </a:solidFill>
              </a:rPr>
              <a:t>Physical infrastructure</a:t>
            </a:r>
            <a:endParaRPr dirty="0">
              <a:solidFill>
                <a:schemeClr val="dk1"/>
              </a:solidFill>
            </a:endParaRPr>
          </a:p>
          <a:p>
            <a:pPr marL="685800" lvl="0" indent="0" algn="just" rtl="0">
              <a:lnSpc>
                <a:spcPct val="115000"/>
              </a:lnSpc>
              <a:spcBef>
                <a:spcPts val="1200"/>
              </a:spcBef>
              <a:spcAft>
                <a:spcPts val="0"/>
              </a:spcAft>
              <a:buNone/>
            </a:pPr>
            <a:r>
              <a:rPr lang="en-GB" dirty="0">
                <a:solidFill>
                  <a:schemeClr val="dk1"/>
                </a:solidFill>
              </a:rPr>
              <a:t>2.</a:t>
            </a:r>
            <a:r>
              <a:rPr lang="en-GB" sz="700" dirty="0">
                <a:solidFill>
                  <a:schemeClr val="dk1"/>
                </a:solidFill>
                <a:latin typeface="Times New Roman"/>
                <a:ea typeface="Times New Roman"/>
                <a:cs typeface="Times New Roman"/>
                <a:sym typeface="Times New Roman"/>
              </a:rPr>
              <a:t>               </a:t>
            </a:r>
            <a:r>
              <a:rPr lang="en-GB" dirty="0">
                <a:solidFill>
                  <a:schemeClr val="dk1"/>
                </a:solidFill>
              </a:rPr>
              <a:t>IoT Technology</a:t>
            </a:r>
            <a:endParaRPr dirty="0">
              <a:solidFill>
                <a:schemeClr val="dk1"/>
              </a:solidFill>
            </a:endParaRPr>
          </a:p>
          <a:p>
            <a:pPr marL="685800" lvl="0" indent="0" algn="just" rtl="0">
              <a:lnSpc>
                <a:spcPct val="115000"/>
              </a:lnSpc>
              <a:spcBef>
                <a:spcPts val="1200"/>
              </a:spcBef>
              <a:spcAft>
                <a:spcPts val="0"/>
              </a:spcAft>
              <a:buNone/>
            </a:pPr>
            <a:r>
              <a:rPr lang="en-GB" dirty="0">
                <a:solidFill>
                  <a:schemeClr val="dk1"/>
                </a:solidFill>
              </a:rPr>
              <a:t>3.</a:t>
            </a:r>
            <a:r>
              <a:rPr lang="en-GB" sz="700" dirty="0">
                <a:solidFill>
                  <a:schemeClr val="dk1"/>
                </a:solidFill>
                <a:latin typeface="Times New Roman"/>
                <a:ea typeface="Times New Roman"/>
                <a:cs typeface="Times New Roman"/>
                <a:sym typeface="Times New Roman"/>
              </a:rPr>
              <a:t>               </a:t>
            </a:r>
            <a:r>
              <a:rPr lang="en-GB" dirty="0">
                <a:solidFill>
                  <a:schemeClr val="dk1"/>
                </a:solidFill>
              </a:rPr>
              <a:t>Software analytics</a:t>
            </a:r>
            <a:endParaRPr dirty="0">
              <a:solidFill>
                <a:schemeClr val="dk1"/>
              </a:solidFill>
            </a:endParaRPr>
          </a:p>
          <a:p>
            <a:pPr marL="0" marR="0" lvl="0" indent="0" algn="just" defTabSz="914400" rtl="0" eaLnBrk="1" fontAlgn="auto" latinLnBrk="0" hangingPunct="1">
              <a:lnSpc>
                <a:spcPct val="115000"/>
              </a:lnSpc>
              <a:spcBef>
                <a:spcPts val="1200"/>
              </a:spcBef>
              <a:spcAft>
                <a:spcPts val="0"/>
              </a:spcAft>
              <a:buClr>
                <a:srgbClr val="000000"/>
              </a:buClr>
              <a:buSzPts val="1100"/>
              <a:buFont typeface="Arial"/>
              <a:buNone/>
              <a:tabLst/>
              <a:defRPr/>
            </a:pPr>
            <a:r>
              <a:rPr lang="en-GB" dirty="0">
                <a:solidFill>
                  <a:schemeClr val="dk1"/>
                </a:solidFill>
              </a:rPr>
              <a:t>This taxonomy served as a great starting point to comprehend the roles and responsibilities of the various devices. However, it wasn’t enough to identify possible gaps in the security realms. Hence identification of gaps required </a:t>
            </a:r>
            <a:r>
              <a:rPr lang="en-US" sz="1100" dirty="0">
                <a:solidFill>
                  <a:schemeClr val="dk1"/>
                </a:solidFill>
              </a:rPr>
              <a:t>careful consideration the phases and steps involved in waste management systems from a security standpoint while considering real-world challenges.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20adb3105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20adb3105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65100" lvl="0" indent="0" algn="l" rtl="0">
              <a:lnSpc>
                <a:spcPct val="90000"/>
              </a:lnSpc>
              <a:spcBef>
                <a:spcPts val="1000"/>
              </a:spcBef>
              <a:spcAft>
                <a:spcPts val="0"/>
              </a:spcAft>
              <a:buClr>
                <a:srgbClr val="373A3C"/>
              </a:buClr>
              <a:buSzPts val="1000"/>
              <a:buFont typeface="Arial"/>
              <a:buNone/>
            </a:pPr>
            <a:r>
              <a:rPr lang="en-US" sz="1000" dirty="0"/>
              <a:t>The research methodology is divided into 6 distinct parts, namely:</a:t>
            </a:r>
          </a:p>
          <a:p>
            <a:pPr marL="937895" lvl="1" indent="-342900" algn="l" rtl="0">
              <a:lnSpc>
                <a:spcPct val="90000"/>
              </a:lnSpc>
              <a:spcBef>
                <a:spcPts val="1000"/>
              </a:spcBef>
              <a:spcAft>
                <a:spcPts val="0"/>
              </a:spcAft>
              <a:buClr>
                <a:srgbClr val="373A3C"/>
              </a:buClr>
              <a:buSzPct val="100000"/>
              <a:buFont typeface="+mj-lt"/>
              <a:buAutoNum type="arabicPeriod"/>
            </a:pPr>
            <a:r>
              <a:rPr lang="en-US" sz="1000" dirty="0">
                <a:solidFill>
                  <a:srgbClr val="373A3C"/>
                </a:solidFill>
                <a:latin typeface="Arial"/>
                <a:ea typeface="Arial"/>
                <a:cs typeface="Arial"/>
                <a:sym typeface="Arial"/>
              </a:rPr>
              <a:t>Collaboration</a:t>
            </a:r>
          </a:p>
          <a:p>
            <a:pPr marL="937895" lvl="1" indent="-342900" algn="l" rtl="0">
              <a:lnSpc>
                <a:spcPct val="90000"/>
              </a:lnSpc>
              <a:spcBef>
                <a:spcPts val="1000"/>
              </a:spcBef>
              <a:spcAft>
                <a:spcPts val="0"/>
              </a:spcAft>
              <a:buClr>
                <a:srgbClr val="373A3C"/>
              </a:buClr>
              <a:buSzPct val="100000"/>
              <a:buFont typeface="+mj-lt"/>
              <a:buAutoNum type="arabicPeriod"/>
            </a:pPr>
            <a:r>
              <a:rPr lang="en-US" sz="1000" dirty="0">
                <a:solidFill>
                  <a:srgbClr val="373A3C"/>
                </a:solidFill>
                <a:latin typeface="Arial"/>
                <a:ea typeface="Arial"/>
                <a:cs typeface="Arial"/>
                <a:sym typeface="Arial"/>
              </a:rPr>
              <a:t>Analysis</a:t>
            </a:r>
          </a:p>
          <a:p>
            <a:pPr marL="937895" lvl="1" indent="-342900" algn="l" rtl="0">
              <a:lnSpc>
                <a:spcPct val="90000"/>
              </a:lnSpc>
              <a:spcBef>
                <a:spcPts val="1000"/>
              </a:spcBef>
              <a:spcAft>
                <a:spcPts val="0"/>
              </a:spcAft>
              <a:buClr>
                <a:srgbClr val="373A3C"/>
              </a:buClr>
              <a:buSzPct val="100000"/>
              <a:buFont typeface="+mj-lt"/>
              <a:buAutoNum type="arabicPeriod"/>
            </a:pPr>
            <a:r>
              <a:rPr lang="en-US" sz="1100" dirty="0">
                <a:solidFill>
                  <a:srgbClr val="373A3C"/>
                </a:solidFill>
              </a:rPr>
              <a:t>Designing &amp; </a:t>
            </a:r>
            <a:r>
              <a:rPr lang="en-US" sz="1000" dirty="0">
                <a:solidFill>
                  <a:srgbClr val="373A3C"/>
                </a:solidFill>
                <a:latin typeface="Arial"/>
                <a:ea typeface="Arial"/>
                <a:cs typeface="Arial"/>
                <a:sym typeface="Arial"/>
              </a:rPr>
              <a:t>Planning</a:t>
            </a:r>
          </a:p>
          <a:p>
            <a:pPr marL="937895" lvl="1" indent="-342900" algn="l" rtl="0">
              <a:lnSpc>
                <a:spcPct val="90000"/>
              </a:lnSpc>
              <a:spcBef>
                <a:spcPts val="1000"/>
              </a:spcBef>
              <a:spcAft>
                <a:spcPts val="0"/>
              </a:spcAft>
              <a:buClr>
                <a:srgbClr val="373A3C"/>
              </a:buClr>
              <a:buSzPct val="100000"/>
              <a:buFont typeface="+mj-lt"/>
              <a:buAutoNum type="arabicPeriod"/>
            </a:pPr>
            <a:r>
              <a:rPr lang="en-US" sz="1100" dirty="0">
                <a:solidFill>
                  <a:srgbClr val="373A3C"/>
                </a:solidFill>
              </a:rPr>
              <a:t>Development &amp; </a:t>
            </a:r>
            <a:r>
              <a:rPr lang="en-US" sz="1000" dirty="0">
                <a:solidFill>
                  <a:srgbClr val="373A3C"/>
                </a:solidFill>
                <a:latin typeface="Arial"/>
                <a:ea typeface="Arial"/>
                <a:cs typeface="Arial"/>
                <a:sym typeface="Arial"/>
              </a:rPr>
              <a:t>Testing</a:t>
            </a:r>
          </a:p>
          <a:p>
            <a:pPr marL="937895" lvl="1" indent="-342900" algn="l" rtl="0">
              <a:lnSpc>
                <a:spcPct val="90000"/>
              </a:lnSpc>
              <a:spcBef>
                <a:spcPts val="1000"/>
              </a:spcBef>
              <a:spcAft>
                <a:spcPts val="0"/>
              </a:spcAft>
              <a:buClr>
                <a:srgbClr val="373A3C"/>
              </a:buClr>
              <a:buSzPct val="100000"/>
              <a:buFont typeface="+mj-lt"/>
              <a:buAutoNum type="arabicPeriod"/>
            </a:pPr>
            <a:r>
              <a:rPr lang="en-US" sz="1100" dirty="0">
                <a:solidFill>
                  <a:srgbClr val="373A3C"/>
                </a:solidFill>
              </a:rPr>
              <a:t>Trials &amp; Survey</a:t>
            </a:r>
          </a:p>
          <a:p>
            <a:pPr marL="937895" lvl="1" indent="-342900" algn="l" rtl="0">
              <a:lnSpc>
                <a:spcPct val="90000"/>
              </a:lnSpc>
              <a:spcBef>
                <a:spcPts val="1000"/>
              </a:spcBef>
              <a:spcAft>
                <a:spcPts val="0"/>
              </a:spcAft>
              <a:buClr>
                <a:srgbClr val="373A3C"/>
              </a:buClr>
              <a:buSzPct val="100000"/>
              <a:buFont typeface="+mj-lt"/>
              <a:buAutoNum type="arabicPeriod"/>
            </a:pPr>
            <a:r>
              <a:rPr lang="en-US" sz="1100" dirty="0">
                <a:solidFill>
                  <a:srgbClr val="373A3C"/>
                </a:solidFill>
              </a:rPr>
              <a:t>Feedback analysis and Dissemination</a:t>
            </a:r>
          </a:p>
          <a:p>
            <a:pPr marL="165100" lvl="0" indent="0" algn="l" rtl="0">
              <a:lnSpc>
                <a:spcPct val="90000"/>
              </a:lnSpc>
              <a:spcBef>
                <a:spcPts val="1000"/>
              </a:spcBef>
              <a:spcAft>
                <a:spcPts val="0"/>
              </a:spcAft>
              <a:buClr>
                <a:srgbClr val="373A3C"/>
              </a:buClr>
              <a:buSzPts val="1000"/>
              <a:buFont typeface="Arial"/>
              <a:buNone/>
            </a:pPr>
            <a:endParaRPr lang="en-US" sz="1000" dirty="0"/>
          </a:p>
          <a:p>
            <a:pPr marL="165100" lvl="0" indent="0" algn="l" rtl="0">
              <a:lnSpc>
                <a:spcPct val="90000"/>
              </a:lnSpc>
              <a:spcBef>
                <a:spcPts val="1000"/>
              </a:spcBef>
              <a:spcAft>
                <a:spcPts val="0"/>
              </a:spcAft>
              <a:buClr>
                <a:srgbClr val="373A3C"/>
              </a:buClr>
              <a:buSzPts val="1000"/>
              <a:buFont typeface="Arial"/>
              <a:buNone/>
            </a:pPr>
            <a:r>
              <a:rPr lang="en-US" sz="1000" dirty="0"/>
              <a:t>In London, Mayor decides strategies for waste management system but rely on the local authorities for waste management processes.</a:t>
            </a:r>
          </a:p>
          <a:p>
            <a:pPr marL="165100" lvl="0" indent="0" algn="l" rtl="0">
              <a:lnSpc>
                <a:spcPct val="90000"/>
              </a:lnSpc>
              <a:spcBef>
                <a:spcPts val="1000"/>
              </a:spcBef>
              <a:spcAft>
                <a:spcPts val="0"/>
              </a:spcAft>
              <a:buClr>
                <a:srgbClr val="373A3C"/>
              </a:buClr>
              <a:buSzPts val="1000"/>
              <a:buFont typeface="Arial"/>
              <a:buNone/>
            </a:pPr>
            <a:r>
              <a:rPr lang="en-US" sz="1000" dirty="0"/>
              <a:t>The local authorities are responsible for the processing of the collected waste from households, industries, commercial sites. Hence, we choose collaborate with the local authorities to understand the </a:t>
            </a:r>
            <a:r>
              <a:rPr lang="en-US" sz="1000" dirty="0" err="1"/>
              <a:t>exisiting</a:t>
            </a:r>
            <a:r>
              <a:rPr lang="en-US" sz="1000" dirty="0"/>
              <a:t> processes. This step helps in the analysis of their requirements while considering the best practices documented in the smart city studies. </a:t>
            </a:r>
          </a:p>
          <a:p>
            <a:pPr marL="165100" lvl="0" indent="0" algn="l" rtl="0">
              <a:lnSpc>
                <a:spcPct val="90000"/>
              </a:lnSpc>
              <a:spcBef>
                <a:spcPts val="1000"/>
              </a:spcBef>
              <a:spcAft>
                <a:spcPts val="0"/>
              </a:spcAft>
              <a:buClr>
                <a:srgbClr val="373A3C"/>
              </a:buClr>
              <a:buSzPts val="1000"/>
              <a:buFont typeface="Arial"/>
              <a:buNone/>
            </a:pPr>
            <a:endParaRPr lang="en-US" sz="1000" dirty="0"/>
          </a:p>
          <a:p>
            <a:pPr marL="165100" lvl="0" indent="0" algn="l" rtl="0">
              <a:lnSpc>
                <a:spcPct val="90000"/>
              </a:lnSpc>
              <a:spcBef>
                <a:spcPts val="1000"/>
              </a:spcBef>
              <a:spcAft>
                <a:spcPts val="0"/>
              </a:spcAft>
              <a:buClr>
                <a:srgbClr val="373A3C"/>
              </a:buClr>
              <a:buSzPts val="1000"/>
              <a:buFont typeface="Arial"/>
              <a:buNone/>
            </a:pPr>
            <a:r>
              <a:rPr lang="en-US" sz="1000" dirty="0"/>
              <a:t>We us the collected data to construct model and evaluate feasibility statistically and start with the solution designing and planning. Planning is accompanied by development and integration of prototypes which are tested against the requirements. After successful testing the solution will be offered for user trails for the operators followed by a detailed survey.</a:t>
            </a:r>
          </a:p>
          <a:p>
            <a:pPr marL="165100" lvl="0" indent="0" algn="l" rtl="0">
              <a:lnSpc>
                <a:spcPct val="90000"/>
              </a:lnSpc>
              <a:spcBef>
                <a:spcPts val="1000"/>
              </a:spcBef>
              <a:spcAft>
                <a:spcPts val="0"/>
              </a:spcAft>
              <a:buClr>
                <a:srgbClr val="373A3C"/>
              </a:buClr>
              <a:buSzPts val="1000"/>
              <a:buFont typeface="Arial"/>
              <a:buNone/>
            </a:pPr>
            <a:r>
              <a:rPr lang="en-US" sz="1000" dirty="0"/>
              <a:t>The survey along with chosen performance indicators will determine the success of the proposed taxonomy.</a:t>
            </a:r>
          </a:p>
          <a:p>
            <a:pPr marL="165100" lvl="0" indent="0" algn="l" rtl="0">
              <a:lnSpc>
                <a:spcPct val="90000"/>
              </a:lnSpc>
              <a:spcBef>
                <a:spcPts val="1000"/>
              </a:spcBef>
              <a:spcAft>
                <a:spcPts val="0"/>
              </a:spcAft>
              <a:buClr>
                <a:srgbClr val="373A3C"/>
              </a:buClr>
              <a:buSzPts val="1000"/>
              <a:buFont typeface="Arial"/>
              <a:buNone/>
            </a:pPr>
            <a:endParaRPr sz="100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20adb2864c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20adb2864c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sz="2800" dirty="0"/>
              <a:t>When it comes to the environment, waste management tops the list, making it one of the most pressing issues to handle. Moving forward in the digital age, security is something that cannot be overlooked.</a:t>
            </a:r>
          </a:p>
          <a:p>
            <a:pPr marL="158750" indent="0">
              <a:buNone/>
            </a:pPr>
            <a:r>
              <a:rPr lang="en-US" sz="2800" dirty="0"/>
              <a:t>Security and environment are the terms we rarely hear together. So, what do they both have in common? Well, there's a lot more to it than meets the eye. It is at the infrastructure level where the main cyber security threat exist. As previously mentioned, waste management is divided into three phases, each of which necessitates the use of smart bins and a collection network. All of this is infrastructure intensive and is all linked through command-and-control </a:t>
            </a:r>
            <a:r>
              <a:rPr lang="en-US" sz="2800" dirty="0" err="1"/>
              <a:t>centres</a:t>
            </a:r>
            <a:r>
              <a:rPr lang="en-US" sz="2800" dirty="0"/>
              <a:t> (C&amp;C). Each center is run by a network of computers that are linked together, which in turn are vulnerable to a variety of security risks covering both ends of the spectrum from intrusion attacks to internal bad actors. This entire paradigm makes security a major concern for reliable waste management systems.</a:t>
            </a:r>
          </a:p>
          <a:p>
            <a:pPr marL="158750" indent="0">
              <a:buNone/>
            </a:pPr>
            <a:endParaRPr lang="en-US" sz="2800" dirty="0"/>
          </a:p>
          <a:p>
            <a:pPr marL="158750" indent="0">
              <a:buNone/>
            </a:pPr>
            <a:r>
              <a:rPr lang="en-US" sz="2800" dirty="0"/>
              <a:t>Bear in mind the increase in medical waste over the last two years, as well as its collection and disposal, it has become even more vital for the human population. As a result, a cybersecurity failure could pose a significant health risk. Hence, any security breach that jeopardizes public health would cost far more than just physical damage.</a:t>
            </a:r>
          </a:p>
          <a:p>
            <a:pPr marL="158750" indent="0">
              <a:buNone/>
            </a:pPr>
            <a:endParaRPr lang="en-US" sz="2800" dirty="0"/>
          </a:p>
          <a:p>
            <a:pPr marL="158750" indent="0">
              <a:buNone/>
            </a:pPr>
            <a:r>
              <a:rPr lang="en-US" sz="2800" dirty="0"/>
              <a:t>The model is built on the interrelationships of major factors affecting the collection, Transportation and disposal.</a:t>
            </a:r>
          </a:p>
          <a:p>
            <a:pPr marL="158750" indent="0">
              <a:buNone/>
            </a:pPr>
            <a:endParaRPr lang="en-US" sz="2800" dirty="0"/>
          </a:p>
          <a:p>
            <a:pPr marL="158750" indent="0">
              <a:buNone/>
            </a:pPr>
            <a:r>
              <a:rPr lang="en-US" sz="2800" dirty="0"/>
              <a:t>Our model's proposed advantages are as follows:</a:t>
            </a:r>
          </a:p>
          <a:p>
            <a:pPr marL="457200" indent="-298450"/>
            <a:r>
              <a:rPr lang="en-US" sz="2800" dirty="0"/>
              <a:t>Ensures that all sites' areas are secure against :</a:t>
            </a:r>
          </a:p>
          <a:p>
            <a:pPr marL="914400" lvl="1" indent="-298450"/>
            <a:r>
              <a:rPr lang="en-US" sz="2800" dirty="0"/>
              <a:t>Malicious Users</a:t>
            </a:r>
          </a:p>
          <a:p>
            <a:pPr marL="914400" lvl="1" indent="-298450"/>
            <a:r>
              <a:rPr lang="en-US" sz="2800" dirty="0"/>
              <a:t>Waste Thieves</a:t>
            </a:r>
          </a:p>
          <a:p>
            <a:pPr marL="457200" indent="-298450"/>
            <a:r>
              <a:rPr lang="en-US" sz="2800" dirty="0"/>
              <a:t>Control access to the site for both personnel and visitors.</a:t>
            </a:r>
          </a:p>
          <a:p>
            <a:pPr marL="457200" indent="-298450"/>
            <a:r>
              <a:rPr lang="en-US" sz="2800" dirty="0"/>
              <a:t>Prevent probable waste pit fires before they start.</a:t>
            </a:r>
          </a:p>
          <a:p>
            <a:pPr marL="457200" indent="-298450"/>
            <a:r>
              <a:rPr lang="en-US" sz="2800" dirty="0"/>
              <a:t>Monitor security cameras and intruder alerts.</a:t>
            </a:r>
          </a:p>
          <a:p>
            <a:pPr marL="457200" indent="-298450"/>
            <a:r>
              <a:rPr lang="en-US" sz="2800" dirty="0"/>
              <a:t>Identification of trespassing incidents.</a:t>
            </a:r>
          </a:p>
          <a:p>
            <a:pPr marL="457200" indent="-298450"/>
            <a:r>
              <a:rPr lang="en-US" sz="2800" dirty="0"/>
              <a:t>Transparency from Collection to Disposal</a:t>
            </a:r>
          </a:p>
          <a:p>
            <a:pPr marL="457200" indent="-298450"/>
            <a:r>
              <a:rPr lang="en-US" sz="2800" dirty="0" err="1"/>
              <a:t>Backtracability</a:t>
            </a:r>
            <a:r>
              <a:rPr lang="en-US" sz="2800" dirty="0"/>
              <a:t> from Collection to Disposal ( e.g., Radioactivity, </a:t>
            </a:r>
            <a:r>
              <a:rPr lang="en-US" sz="2800" dirty="0" err="1"/>
              <a:t>etc</a:t>
            </a:r>
            <a:r>
              <a:rPr lang="en-US" sz="2800" dirty="0"/>
              <a:t>)</a:t>
            </a:r>
          </a:p>
          <a:p>
            <a:pPr marL="457200" indent="-298450"/>
            <a:r>
              <a:rPr lang="en-US" sz="2800" dirty="0"/>
              <a:t>Multi Level authentication not only for the user but also the vehicles involved in the process of transportation.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24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GB" sz="2500" dirty="0"/>
              <a:t>Introduction of Cyber Security in the phases of smart waste management systems</a:t>
            </a:r>
            <a:endParaRPr sz="2500" dirty="0"/>
          </a:p>
        </p:txBody>
      </p:sp>
      <p:sp>
        <p:nvSpPr>
          <p:cNvPr id="87" name="Google Shape;87;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dirty="0">
                <a:latin typeface="Raleway" panose="020B0604020202020204" pitchFamily="2" charset="0"/>
              </a:rPr>
              <a:t>Research Proposal Presentation</a:t>
            </a:r>
            <a:endParaRPr dirty="0">
              <a:latin typeface="Raleway" panose="020B0604020202020204" pitchFamily="2" charset="0"/>
            </a:endParaRPr>
          </a:p>
        </p:txBody>
      </p:sp>
      <p:sp>
        <p:nvSpPr>
          <p:cNvPr id="88" name="Google Shape;88;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a:t>
            </a:fld>
            <a:endParaRPr>
              <a:solidFill>
                <a:schemeClr val="accent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Tm="14301"/>
    </mc:Choice>
    <mc:Fallback xmlns="">
      <p:transition spd="slow" advTm="1430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10</a:t>
            </a:fld>
            <a:endParaRPr>
              <a:solidFill>
                <a:schemeClr val="accent1"/>
              </a:solidFill>
            </a:endParaRPr>
          </a:p>
        </p:txBody>
      </p:sp>
      <p:sp>
        <p:nvSpPr>
          <p:cNvPr id="151" name="Google Shape;151;p22"/>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Proposed Taxonomy</a:t>
            </a:r>
            <a:endParaRPr dirty="0"/>
          </a:p>
        </p:txBody>
      </p:sp>
      <p:pic>
        <p:nvPicPr>
          <p:cNvPr id="3" name="Picture 2">
            <a:extLst>
              <a:ext uri="{FF2B5EF4-FFF2-40B4-BE49-F238E27FC236}">
                <a16:creationId xmlns:a16="http://schemas.microsoft.com/office/drawing/2014/main" id="{BC9149DE-87AA-41A6-977D-E0758FC339D1}"/>
              </a:ext>
            </a:extLst>
          </p:cNvPr>
          <p:cNvPicPr>
            <a:picLocks noChangeAspect="1"/>
          </p:cNvPicPr>
          <p:nvPr/>
        </p:nvPicPr>
        <p:blipFill>
          <a:blip r:embed="rId5"/>
          <a:stretch>
            <a:fillRect/>
          </a:stretch>
        </p:blipFill>
        <p:spPr>
          <a:xfrm>
            <a:off x="330413" y="1236823"/>
            <a:ext cx="4787607" cy="3324727"/>
          </a:xfrm>
          <a:prstGeom prst="rect">
            <a:avLst/>
          </a:prstGeom>
        </p:spPr>
      </p:pic>
      <p:sp>
        <p:nvSpPr>
          <p:cNvPr id="8" name="TextBox 7">
            <a:extLst>
              <a:ext uri="{FF2B5EF4-FFF2-40B4-BE49-F238E27FC236}">
                <a16:creationId xmlns:a16="http://schemas.microsoft.com/office/drawing/2014/main" id="{E5ACA70F-B395-48B5-AF4E-2808692BC6BB}"/>
              </a:ext>
            </a:extLst>
          </p:cNvPr>
          <p:cNvSpPr txBox="1"/>
          <p:nvPr/>
        </p:nvSpPr>
        <p:spPr>
          <a:xfrm>
            <a:off x="5118020" y="1504303"/>
            <a:ext cx="3966982" cy="3057247"/>
          </a:xfrm>
          <a:prstGeom prst="rect">
            <a:avLst/>
          </a:prstGeom>
          <a:noFill/>
        </p:spPr>
        <p:txBody>
          <a:bodyPr wrap="square">
            <a:spAutoFit/>
          </a:bodyPr>
          <a:lstStyle/>
          <a:p>
            <a:pPr>
              <a:lnSpc>
                <a:spcPct val="90000"/>
              </a:lnSpc>
              <a:spcBef>
                <a:spcPts val="1000"/>
              </a:spcBef>
              <a:buClr>
                <a:schemeClr val="accent1"/>
              </a:buClr>
              <a:buSzPts val="1300"/>
            </a:pPr>
            <a:r>
              <a:rPr lang="en-US" dirty="0">
                <a:solidFill>
                  <a:srgbClr val="373A3C"/>
                </a:solidFill>
                <a:sym typeface="Lato"/>
              </a:rPr>
              <a:t>The fundamental performance indicators of in research include:</a:t>
            </a:r>
          </a:p>
          <a:p>
            <a:pPr marL="285750" indent="-285750">
              <a:lnSpc>
                <a:spcPct val="90000"/>
              </a:lnSpc>
              <a:spcBef>
                <a:spcPts val="1000"/>
              </a:spcBef>
              <a:buClr>
                <a:schemeClr val="accent1"/>
              </a:buClr>
              <a:buSzPts val="1300"/>
              <a:buFont typeface="Wingdings" panose="05000000000000000000" pitchFamily="2" charset="2"/>
              <a:buChar char="Ø"/>
            </a:pPr>
            <a:r>
              <a:rPr lang="en-US" dirty="0">
                <a:solidFill>
                  <a:srgbClr val="373A3C"/>
                </a:solidFill>
                <a:sym typeface="Lato"/>
              </a:rPr>
              <a:t>User Security</a:t>
            </a:r>
          </a:p>
          <a:p>
            <a:pPr marL="285750" indent="-285750">
              <a:lnSpc>
                <a:spcPct val="90000"/>
              </a:lnSpc>
              <a:spcBef>
                <a:spcPts val="1000"/>
              </a:spcBef>
              <a:buClr>
                <a:schemeClr val="accent1"/>
              </a:buClr>
              <a:buSzPts val="1300"/>
              <a:buFont typeface="Wingdings" panose="05000000000000000000" pitchFamily="2" charset="2"/>
              <a:buChar char="Ø"/>
            </a:pPr>
            <a:r>
              <a:rPr lang="en-US" dirty="0">
                <a:solidFill>
                  <a:srgbClr val="373A3C"/>
                </a:solidFill>
                <a:sym typeface="Lato"/>
              </a:rPr>
              <a:t>Device/Sensor Security</a:t>
            </a:r>
          </a:p>
          <a:p>
            <a:pPr marL="285750" indent="-285750">
              <a:lnSpc>
                <a:spcPct val="90000"/>
              </a:lnSpc>
              <a:spcBef>
                <a:spcPts val="1000"/>
              </a:spcBef>
              <a:buClr>
                <a:schemeClr val="accent1"/>
              </a:buClr>
              <a:buSzPts val="1300"/>
              <a:buFont typeface="Wingdings" panose="05000000000000000000" pitchFamily="2" charset="2"/>
              <a:buChar char="Ø"/>
            </a:pPr>
            <a:r>
              <a:rPr lang="en-US" dirty="0">
                <a:solidFill>
                  <a:srgbClr val="373A3C"/>
                </a:solidFill>
                <a:sym typeface="Lato"/>
              </a:rPr>
              <a:t>Traceability</a:t>
            </a:r>
          </a:p>
          <a:p>
            <a:pPr marL="285750" indent="-285750">
              <a:lnSpc>
                <a:spcPct val="90000"/>
              </a:lnSpc>
              <a:spcBef>
                <a:spcPts val="1000"/>
              </a:spcBef>
              <a:buClr>
                <a:schemeClr val="accent1"/>
              </a:buClr>
              <a:buSzPts val="1300"/>
              <a:buFont typeface="Wingdings" panose="05000000000000000000" pitchFamily="2" charset="2"/>
              <a:buChar char="Ø"/>
            </a:pPr>
            <a:r>
              <a:rPr lang="en-US" dirty="0">
                <a:solidFill>
                  <a:srgbClr val="373A3C"/>
                </a:solidFill>
                <a:sym typeface="Lato"/>
              </a:rPr>
              <a:t>Re-use sensors to decrease e-waste</a:t>
            </a:r>
          </a:p>
          <a:p>
            <a:pPr marL="285750" indent="-285750">
              <a:lnSpc>
                <a:spcPct val="90000"/>
              </a:lnSpc>
              <a:spcBef>
                <a:spcPts val="1000"/>
              </a:spcBef>
              <a:buClr>
                <a:schemeClr val="accent1"/>
              </a:buClr>
              <a:buSzPts val="1300"/>
              <a:buFont typeface="Wingdings" panose="05000000000000000000" pitchFamily="2" charset="2"/>
              <a:buChar char="Ø"/>
            </a:pPr>
            <a:r>
              <a:rPr lang="en-US" dirty="0">
                <a:solidFill>
                  <a:srgbClr val="373A3C"/>
                </a:solidFill>
                <a:sym typeface="Lato"/>
              </a:rPr>
              <a:t>Seamless integration with infrastructure</a:t>
            </a:r>
          </a:p>
          <a:p>
            <a:pPr marL="285750" indent="-285750">
              <a:lnSpc>
                <a:spcPct val="90000"/>
              </a:lnSpc>
              <a:spcBef>
                <a:spcPts val="1000"/>
              </a:spcBef>
              <a:buClr>
                <a:schemeClr val="accent1"/>
              </a:buClr>
              <a:buSzPts val="1300"/>
              <a:buFont typeface="Wingdings" panose="05000000000000000000" pitchFamily="2" charset="2"/>
              <a:buChar char="Ø"/>
            </a:pPr>
            <a:r>
              <a:rPr lang="en-US" dirty="0">
                <a:solidFill>
                  <a:srgbClr val="373A3C"/>
                </a:solidFill>
                <a:sym typeface="Lato"/>
              </a:rPr>
              <a:t>Version Control for vulnerability tracking</a:t>
            </a:r>
          </a:p>
          <a:p>
            <a:pPr marL="285750" indent="-285750">
              <a:lnSpc>
                <a:spcPct val="90000"/>
              </a:lnSpc>
              <a:spcBef>
                <a:spcPts val="1000"/>
              </a:spcBef>
              <a:buClr>
                <a:schemeClr val="accent1"/>
              </a:buClr>
              <a:buSzPts val="1300"/>
              <a:buFont typeface="Wingdings" panose="05000000000000000000" pitchFamily="2" charset="2"/>
              <a:buChar char="Ø"/>
            </a:pPr>
            <a:r>
              <a:rPr lang="en-US" dirty="0">
                <a:solidFill>
                  <a:srgbClr val="373A3C"/>
                </a:solidFill>
                <a:sym typeface="Lato"/>
              </a:rPr>
              <a:t>Battery power overheads</a:t>
            </a:r>
          </a:p>
          <a:p>
            <a:pPr marL="285750" indent="-285750">
              <a:lnSpc>
                <a:spcPct val="90000"/>
              </a:lnSpc>
              <a:spcBef>
                <a:spcPts val="1000"/>
              </a:spcBef>
              <a:buClr>
                <a:schemeClr val="accent1"/>
              </a:buClr>
              <a:buSzPts val="1300"/>
              <a:buFont typeface="Wingdings" panose="05000000000000000000" pitchFamily="2" charset="2"/>
              <a:buChar char="Ø"/>
            </a:pPr>
            <a:endParaRPr lang="en-US" dirty="0">
              <a:solidFill>
                <a:srgbClr val="373A3C"/>
              </a:solidFill>
              <a:sym typeface="Lato"/>
            </a:endParaRPr>
          </a:p>
        </p:txBody>
      </p:sp>
      <p:pic>
        <p:nvPicPr>
          <p:cNvPr id="9" name="Audio 8">
            <a:hlinkClick r:id="" action="ppaction://media"/>
            <a:extLst>
              <a:ext uri="{FF2B5EF4-FFF2-40B4-BE49-F238E27FC236}">
                <a16:creationId xmlns:a16="http://schemas.microsoft.com/office/drawing/2014/main" id="{BA41C43F-1071-4F3C-AA1A-5AED90828FF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260251980"/>
      </p:ext>
    </p:extLst>
  </p:cSld>
  <p:clrMapOvr>
    <a:masterClrMapping/>
  </p:clrMapOvr>
  <mc:AlternateContent xmlns:mc="http://schemas.openxmlformats.org/markup-compatibility/2006">
    <mc:Choice xmlns:p14="http://schemas.microsoft.com/office/powerpoint/2010/main" Requires="p14">
      <p:transition spd="slow" p14:dur="2000" advTm="44476"/>
    </mc:Choice>
    <mc:Fallback>
      <p:transition spd="slow" advTm="444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11</a:t>
            </a:fld>
            <a:endParaRPr>
              <a:solidFill>
                <a:schemeClr val="accent1"/>
              </a:solidFill>
            </a:endParaRPr>
          </a:p>
        </p:txBody>
      </p:sp>
      <p:sp>
        <p:nvSpPr>
          <p:cNvPr id="151" name="Google Shape;151;p22"/>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Proposed artefacts (Use Case)</a:t>
            </a:r>
            <a:endParaRPr dirty="0"/>
          </a:p>
        </p:txBody>
      </p:sp>
      <p:pic>
        <p:nvPicPr>
          <p:cNvPr id="5" name="Picture 4">
            <a:extLst>
              <a:ext uri="{FF2B5EF4-FFF2-40B4-BE49-F238E27FC236}">
                <a16:creationId xmlns:a16="http://schemas.microsoft.com/office/drawing/2014/main" id="{07D9A78F-A19A-428E-8E60-B182B568589A}"/>
              </a:ext>
            </a:extLst>
          </p:cNvPr>
          <p:cNvPicPr>
            <a:picLocks noChangeAspect="1"/>
          </p:cNvPicPr>
          <p:nvPr/>
        </p:nvPicPr>
        <p:blipFill>
          <a:blip r:embed="rId3"/>
          <a:stretch>
            <a:fillRect/>
          </a:stretch>
        </p:blipFill>
        <p:spPr>
          <a:xfrm>
            <a:off x="2250463" y="1258328"/>
            <a:ext cx="4643074" cy="3885123"/>
          </a:xfrm>
          <a:prstGeom prst="rect">
            <a:avLst/>
          </a:prstGeom>
        </p:spPr>
      </p:pic>
    </p:spTree>
    <p:extLst>
      <p:ext uri="{BB962C8B-B14F-4D97-AF65-F5344CB8AC3E}">
        <p14:creationId xmlns:p14="http://schemas.microsoft.com/office/powerpoint/2010/main" val="3203370994"/>
      </p:ext>
    </p:extLst>
  </p:cSld>
  <p:clrMapOvr>
    <a:masterClrMapping/>
  </p:clrMapOvr>
  <mc:AlternateContent xmlns:mc="http://schemas.openxmlformats.org/markup-compatibility/2006">
    <mc:Choice xmlns:p14="http://schemas.microsoft.com/office/powerpoint/2010/main" Requires="p14">
      <p:transition spd="slow" p14:dur="2000" advTm="111791"/>
    </mc:Choice>
    <mc:Fallback>
      <p:transition spd="slow" advTm="111791"/>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12</a:t>
            </a:fld>
            <a:endParaRPr>
              <a:solidFill>
                <a:schemeClr val="accent1"/>
              </a:solidFill>
            </a:endParaRPr>
          </a:p>
        </p:txBody>
      </p:sp>
      <p:sp>
        <p:nvSpPr>
          <p:cNvPr id="151" name="Google Shape;151;p22"/>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Proposed artefacts (In Transit)</a:t>
            </a:r>
            <a:endParaRPr dirty="0"/>
          </a:p>
        </p:txBody>
      </p:sp>
      <p:pic>
        <p:nvPicPr>
          <p:cNvPr id="7" name="Picture 6">
            <a:extLst>
              <a:ext uri="{FF2B5EF4-FFF2-40B4-BE49-F238E27FC236}">
                <a16:creationId xmlns:a16="http://schemas.microsoft.com/office/drawing/2014/main" id="{C3E2DB9F-E400-4827-9BC8-6E9846635E7D}"/>
              </a:ext>
            </a:extLst>
          </p:cNvPr>
          <p:cNvPicPr>
            <a:picLocks noChangeAspect="1"/>
          </p:cNvPicPr>
          <p:nvPr/>
        </p:nvPicPr>
        <p:blipFill>
          <a:blip r:embed="rId3"/>
          <a:stretch>
            <a:fillRect/>
          </a:stretch>
        </p:blipFill>
        <p:spPr>
          <a:xfrm>
            <a:off x="2814465" y="1117150"/>
            <a:ext cx="3515070" cy="39483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5912"/>
    </mc:Choice>
    <mc:Fallback>
      <p:transition spd="slow" advTm="55912"/>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3"/>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Risk assessment </a:t>
            </a:r>
            <a:endParaRPr/>
          </a:p>
        </p:txBody>
      </p:sp>
      <p:sp>
        <p:nvSpPr>
          <p:cNvPr id="157" name="Google Shape;157;p2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13</a:t>
            </a:fld>
            <a:endParaRPr>
              <a:solidFill>
                <a:schemeClr val="accent1"/>
              </a:solidFill>
            </a:endParaRPr>
          </a:p>
        </p:txBody>
      </p:sp>
      <p:graphicFrame>
        <p:nvGraphicFramePr>
          <p:cNvPr id="2" name="Table 1">
            <a:extLst>
              <a:ext uri="{FF2B5EF4-FFF2-40B4-BE49-F238E27FC236}">
                <a16:creationId xmlns:a16="http://schemas.microsoft.com/office/drawing/2014/main" id="{013DEE30-A928-4E2A-A77A-B9338A23A243}"/>
              </a:ext>
            </a:extLst>
          </p:cNvPr>
          <p:cNvGraphicFramePr>
            <a:graphicFrameLocks noGrp="1"/>
          </p:cNvGraphicFramePr>
          <p:nvPr>
            <p:extLst>
              <p:ext uri="{D42A27DB-BD31-4B8C-83A1-F6EECF244321}">
                <p14:modId xmlns:p14="http://schemas.microsoft.com/office/powerpoint/2010/main" val="3938635559"/>
              </p:ext>
            </p:extLst>
          </p:nvPr>
        </p:nvGraphicFramePr>
        <p:xfrm>
          <a:off x="311150" y="1701800"/>
          <a:ext cx="8521700" cy="1906200"/>
        </p:xfrm>
        <a:graphic>
          <a:graphicData uri="http://schemas.openxmlformats.org/drawingml/2006/table">
            <a:tbl>
              <a:tblPr>
                <a:tableStyleId>{5B4D07BC-48FC-4335-A496-49CF623B6979}</a:tableStyleId>
              </a:tblPr>
              <a:tblGrid>
                <a:gridCol w="547379">
                  <a:extLst>
                    <a:ext uri="{9D8B030D-6E8A-4147-A177-3AD203B41FA5}">
                      <a16:colId xmlns:a16="http://schemas.microsoft.com/office/drawing/2014/main" val="1874819043"/>
                    </a:ext>
                  </a:extLst>
                </a:gridCol>
                <a:gridCol w="1704340">
                  <a:extLst>
                    <a:ext uri="{9D8B030D-6E8A-4147-A177-3AD203B41FA5}">
                      <a16:colId xmlns:a16="http://schemas.microsoft.com/office/drawing/2014/main" val="3130132730"/>
                    </a:ext>
                  </a:extLst>
                </a:gridCol>
                <a:gridCol w="1704340">
                  <a:extLst>
                    <a:ext uri="{9D8B030D-6E8A-4147-A177-3AD203B41FA5}">
                      <a16:colId xmlns:a16="http://schemas.microsoft.com/office/drawing/2014/main" val="2593554734"/>
                    </a:ext>
                  </a:extLst>
                </a:gridCol>
                <a:gridCol w="1069878">
                  <a:extLst>
                    <a:ext uri="{9D8B030D-6E8A-4147-A177-3AD203B41FA5}">
                      <a16:colId xmlns:a16="http://schemas.microsoft.com/office/drawing/2014/main" val="2907387414"/>
                    </a:ext>
                  </a:extLst>
                </a:gridCol>
                <a:gridCol w="3495763">
                  <a:extLst>
                    <a:ext uri="{9D8B030D-6E8A-4147-A177-3AD203B41FA5}">
                      <a16:colId xmlns:a16="http://schemas.microsoft.com/office/drawing/2014/main" val="1175712278"/>
                    </a:ext>
                  </a:extLst>
                </a:gridCol>
              </a:tblGrid>
              <a:tr h="343356">
                <a:tc>
                  <a:txBody>
                    <a:bodyPr/>
                    <a:lstStyle/>
                    <a:p>
                      <a:pPr algn="ctr" fontAlgn="ctr"/>
                      <a:r>
                        <a:rPr lang="en-GB" sz="1100" u="none" strike="noStrike" dirty="0">
                          <a:effectLst/>
                        </a:rPr>
                        <a:t>Rank</a:t>
                      </a:r>
                      <a:endParaRPr lang="en-GB" sz="1100" b="1" i="0" u="none" strike="noStrike" dirty="0">
                        <a:solidFill>
                          <a:srgbClr val="1A9988"/>
                        </a:solidFill>
                        <a:effectLst/>
                        <a:latin typeface="Arial" panose="020B0604020202020204" pitchFamily="34" charset="0"/>
                      </a:endParaRPr>
                    </a:p>
                  </a:txBody>
                  <a:tcPr marL="7464" marR="7464" marT="7464" marB="0" anchor="ctr"/>
                </a:tc>
                <a:tc>
                  <a:txBody>
                    <a:bodyPr/>
                    <a:lstStyle/>
                    <a:p>
                      <a:pPr algn="ctr" fontAlgn="ctr"/>
                      <a:r>
                        <a:rPr lang="en-GB" sz="1100" u="none" strike="noStrike" dirty="0">
                          <a:effectLst/>
                        </a:rPr>
                        <a:t>Risk Type</a:t>
                      </a:r>
                      <a:endParaRPr lang="en-GB" sz="1100" b="1" i="0" u="none" strike="noStrike" dirty="0">
                        <a:solidFill>
                          <a:srgbClr val="1A9988"/>
                        </a:solidFill>
                        <a:effectLst/>
                        <a:latin typeface="Arial" panose="020B0604020202020204" pitchFamily="34" charset="0"/>
                      </a:endParaRPr>
                    </a:p>
                  </a:txBody>
                  <a:tcPr marL="7464" marR="7464" marT="7464" marB="0" anchor="ctr"/>
                </a:tc>
                <a:tc>
                  <a:txBody>
                    <a:bodyPr/>
                    <a:lstStyle/>
                    <a:p>
                      <a:pPr algn="ctr" fontAlgn="ctr"/>
                      <a:r>
                        <a:rPr lang="en-GB" sz="1100" u="none" strike="noStrike" dirty="0">
                          <a:effectLst/>
                        </a:rPr>
                        <a:t>Risk of Occurrence</a:t>
                      </a:r>
                      <a:endParaRPr lang="en-GB" sz="1100" b="1" i="0" u="none" strike="noStrike" dirty="0">
                        <a:solidFill>
                          <a:srgbClr val="1A9988"/>
                        </a:solidFill>
                        <a:effectLst/>
                        <a:latin typeface="Arial" panose="020B0604020202020204" pitchFamily="34" charset="0"/>
                      </a:endParaRPr>
                    </a:p>
                  </a:txBody>
                  <a:tcPr marL="7464" marR="7464" marT="7464" marB="0" anchor="ctr"/>
                </a:tc>
                <a:tc>
                  <a:txBody>
                    <a:bodyPr/>
                    <a:lstStyle/>
                    <a:p>
                      <a:pPr algn="ctr" fontAlgn="ctr"/>
                      <a:r>
                        <a:rPr lang="en-GB" sz="1100" u="none" strike="noStrike" dirty="0">
                          <a:effectLst/>
                        </a:rPr>
                        <a:t>Impact Assessment</a:t>
                      </a:r>
                      <a:endParaRPr lang="en-GB" sz="1100" b="1" i="0" u="none" strike="noStrike" dirty="0">
                        <a:solidFill>
                          <a:srgbClr val="1A9988"/>
                        </a:solidFill>
                        <a:effectLst/>
                        <a:latin typeface="Arial" panose="020B0604020202020204" pitchFamily="34" charset="0"/>
                      </a:endParaRPr>
                    </a:p>
                  </a:txBody>
                  <a:tcPr marL="7464" marR="7464" marT="7464" marB="0" anchor="ctr"/>
                </a:tc>
                <a:tc>
                  <a:txBody>
                    <a:bodyPr/>
                    <a:lstStyle/>
                    <a:p>
                      <a:pPr algn="ctr" fontAlgn="ctr"/>
                      <a:r>
                        <a:rPr lang="en-GB" sz="1100" u="none" strike="noStrike" dirty="0">
                          <a:effectLst/>
                        </a:rPr>
                        <a:t>Mitigation plan </a:t>
                      </a:r>
                      <a:endParaRPr lang="en-GB" sz="1100" b="1" i="0" u="none" strike="noStrike" dirty="0">
                        <a:solidFill>
                          <a:srgbClr val="1A9988"/>
                        </a:solidFill>
                        <a:effectLst/>
                        <a:latin typeface="Arial" panose="020B0604020202020204" pitchFamily="34" charset="0"/>
                      </a:endParaRPr>
                    </a:p>
                  </a:txBody>
                  <a:tcPr marL="7464" marR="7464" marT="7464" marB="0" anchor="ctr"/>
                </a:tc>
                <a:extLst>
                  <a:ext uri="{0D108BD9-81ED-4DB2-BD59-A6C34878D82A}">
                    <a16:rowId xmlns:a16="http://schemas.microsoft.com/office/drawing/2014/main" val="4242670692"/>
                  </a:ext>
                </a:extLst>
              </a:tr>
              <a:tr h="179142">
                <a:tc>
                  <a:txBody>
                    <a:bodyPr/>
                    <a:lstStyle/>
                    <a:p>
                      <a:pPr algn="ctr" fontAlgn="ctr"/>
                      <a:r>
                        <a:rPr lang="en-GB" sz="1100" u="none" strike="noStrike">
                          <a:effectLst/>
                        </a:rPr>
                        <a:t>1</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Time Constraint</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high</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Severe </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US" sz="1100" u="none" strike="noStrike">
                          <a:effectLst/>
                        </a:rPr>
                        <a:t>1. Periodic scrum meeting for time alignment.</a:t>
                      </a:r>
                      <a:endParaRPr lang="en-US" sz="1100" b="0" i="0" u="none" strike="noStrike">
                        <a:solidFill>
                          <a:srgbClr val="000000"/>
                        </a:solidFill>
                        <a:effectLst/>
                        <a:latin typeface="Arial" panose="020B0604020202020204" pitchFamily="34" charset="0"/>
                      </a:endParaRPr>
                    </a:p>
                  </a:txBody>
                  <a:tcPr marL="7464" marR="7464" marT="7464" marB="0" anchor="ctr"/>
                </a:tc>
                <a:extLst>
                  <a:ext uri="{0D108BD9-81ED-4DB2-BD59-A6C34878D82A}">
                    <a16:rowId xmlns:a16="http://schemas.microsoft.com/office/drawing/2014/main" val="1287323955"/>
                  </a:ext>
                </a:extLst>
              </a:tr>
              <a:tr h="515034">
                <a:tc>
                  <a:txBody>
                    <a:bodyPr/>
                    <a:lstStyle/>
                    <a:p>
                      <a:pPr algn="ctr" fontAlgn="ctr"/>
                      <a:r>
                        <a:rPr lang="en-GB" sz="1100" u="none" strike="noStrike">
                          <a:effectLst/>
                        </a:rPr>
                        <a:t>2</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dirty="0">
                          <a:effectLst/>
                        </a:rPr>
                        <a:t>Personal Data Security </a:t>
                      </a:r>
                      <a:endParaRPr lang="en-GB" sz="1100" b="0" i="0" u="none" strike="noStrike" dirty="0">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Medium</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Severe </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US" sz="1100" u="none" strike="noStrike" dirty="0">
                          <a:effectLst/>
                        </a:rPr>
                        <a:t>1. Conformity to Non-Disclosure agreements.</a:t>
                      </a:r>
                      <a:br>
                        <a:rPr lang="en-US" sz="1100" u="none" strike="noStrike" dirty="0">
                          <a:effectLst/>
                        </a:rPr>
                      </a:br>
                      <a:r>
                        <a:rPr lang="en-US" sz="1100" u="none" strike="noStrike" dirty="0">
                          <a:effectLst/>
                        </a:rPr>
                        <a:t>2. The Data used for statistical modelling will be anonymized .</a:t>
                      </a:r>
                      <a:endParaRPr lang="en-US" sz="1100" b="0" i="0" u="none" strike="noStrike" dirty="0">
                        <a:solidFill>
                          <a:srgbClr val="000000"/>
                        </a:solidFill>
                        <a:effectLst/>
                        <a:latin typeface="Arial" panose="020B0604020202020204" pitchFamily="34" charset="0"/>
                      </a:endParaRPr>
                    </a:p>
                  </a:txBody>
                  <a:tcPr marL="7464" marR="7464" marT="7464" marB="0" anchor="ctr"/>
                </a:tc>
                <a:extLst>
                  <a:ext uri="{0D108BD9-81ED-4DB2-BD59-A6C34878D82A}">
                    <a16:rowId xmlns:a16="http://schemas.microsoft.com/office/drawing/2014/main" val="3173101665"/>
                  </a:ext>
                </a:extLst>
              </a:tr>
              <a:tr h="179142">
                <a:tc>
                  <a:txBody>
                    <a:bodyPr/>
                    <a:lstStyle/>
                    <a:p>
                      <a:pPr algn="ctr" fontAlgn="ctr"/>
                      <a:r>
                        <a:rPr lang="en-GB" sz="1100" u="none" strike="noStrike">
                          <a:effectLst/>
                        </a:rPr>
                        <a:t>3</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Technology unavailability</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Low</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Severe </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1. Align multiple vendors for sensory devices.</a:t>
                      </a:r>
                      <a:endParaRPr lang="en-GB" sz="1100" b="0" i="0" u="none" strike="noStrike">
                        <a:solidFill>
                          <a:srgbClr val="000000"/>
                        </a:solidFill>
                        <a:effectLst/>
                        <a:latin typeface="Arial" panose="020B0604020202020204" pitchFamily="34" charset="0"/>
                      </a:endParaRPr>
                    </a:p>
                  </a:txBody>
                  <a:tcPr marL="7464" marR="7464" marT="7464" marB="0" anchor="ctr"/>
                </a:tc>
                <a:extLst>
                  <a:ext uri="{0D108BD9-81ED-4DB2-BD59-A6C34878D82A}">
                    <a16:rowId xmlns:a16="http://schemas.microsoft.com/office/drawing/2014/main" val="1212385645"/>
                  </a:ext>
                </a:extLst>
              </a:tr>
              <a:tr h="179142">
                <a:tc>
                  <a:txBody>
                    <a:bodyPr/>
                    <a:lstStyle/>
                    <a:p>
                      <a:pPr algn="ctr" fontAlgn="ctr"/>
                      <a:r>
                        <a:rPr lang="en-GB" sz="1100" u="none" strike="noStrike">
                          <a:effectLst/>
                        </a:rPr>
                        <a:t>3</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Hardware shortage</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high</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Severe </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US" sz="1100" u="none" strike="noStrike">
                          <a:effectLst/>
                        </a:rPr>
                        <a:t>1. Align multiple vendors for chipsets and tools.</a:t>
                      </a:r>
                      <a:endParaRPr lang="en-US" sz="1100" b="0" i="0" u="none" strike="noStrike">
                        <a:solidFill>
                          <a:srgbClr val="000000"/>
                        </a:solidFill>
                        <a:effectLst/>
                        <a:latin typeface="Arial" panose="020B0604020202020204" pitchFamily="34" charset="0"/>
                      </a:endParaRPr>
                    </a:p>
                  </a:txBody>
                  <a:tcPr marL="7464" marR="7464" marT="7464" marB="0" anchor="ctr"/>
                </a:tc>
                <a:extLst>
                  <a:ext uri="{0D108BD9-81ED-4DB2-BD59-A6C34878D82A}">
                    <a16:rowId xmlns:a16="http://schemas.microsoft.com/office/drawing/2014/main" val="3397336617"/>
                  </a:ext>
                </a:extLst>
              </a:tr>
              <a:tr h="343356">
                <a:tc>
                  <a:txBody>
                    <a:bodyPr/>
                    <a:lstStyle/>
                    <a:p>
                      <a:pPr algn="ctr" fontAlgn="ctr"/>
                      <a:r>
                        <a:rPr lang="en-GB" sz="1100" u="none" strike="noStrike">
                          <a:effectLst/>
                        </a:rPr>
                        <a:t>4</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Approval from Municipal autorithies</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dirty="0">
                          <a:effectLst/>
                        </a:rPr>
                        <a:t>Low</a:t>
                      </a:r>
                      <a:endParaRPr lang="en-GB" sz="1100" b="0" i="0" u="none" strike="noStrike" dirty="0">
                        <a:solidFill>
                          <a:srgbClr val="000000"/>
                        </a:solidFill>
                        <a:effectLst/>
                        <a:latin typeface="Arial" panose="020B0604020202020204" pitchFamily="34" charset="0"/>
                      </a:endParaRPr>
                    </a:p>
                  </a:txBody>
                  <a:tcPr marL="7464" marR="7464" marT="7464" marB="0" anchor="ctr"/>
                </a:tc>
                <a:tc>
                  <a:txBody>
                    <a:bodyPr/>
                    <a:lstStyle/>
                    <a:p>
                      <a:pPr algn="ctr" fontAlgn="ctr"/>
                      <a:r>
                        <a:rPr lang="en-GB" sz="1100" u="none" strike="noStrike">
                          <a:effectLst/>
                        </a:rPr>
                        <a:t>Severe </a:t>
                      </a:r>
                      <a:endParaRPr lang="en-GB" sz="1100" b="0" i="0" u="none" strike="noStrike">
                        <a:solidFill>
                          <a:srgbClr val="000000"/>
                        </a:solidFill>
                        <a:effectLst/>
                        <a:latin typeface="Arial" panose="020B0604020202020204" pitchFamily="34" charset="0"/>
                      </a:endParaRPr>
                    </a:p>
                  </a:txBody>
                  <a:tcPr marL="7464" marR="7464" marT="7464" marB="0" anchor="ctr"/>
                </a:tc>
                <a:tc>
                  <a:txBody>
                    <a:bodyPr/>
                    <a:lstStyle/>
                    <a:p>
                      <a:pPr algn="ctr" fontAlgn="ctr"/>
                      <a:r>
                        <a:rPr lang="en-US" sz="1100" u="none" strike="noStrike" dirty="0">
                          <a:effectLst/>
                        </a:rPr>
                        <a:t>1. Applied for government authorization</a:t>
                      </a:r>
                      <a:br>
                        <a:rPr lang="en-US" sz="1100" u="none" strike="noStrike" dirty="0">
                          <a:effectLst/>
                        </a:rPr>
                      </a:br>
                      <a:r>
                        <a:rPr lang="en-US" sz="1100" u="none" strike="noStrike" dirty="0">
                          <a:effectLst/>
                        </a:rPr>
                        <a:t>2. Contact at least 3 borough council and ensure availability</a:t>
                      </a:r>
                      <a:endParaRPr lang="en-US" sz="1100" b="0" i="0" u="none" strike="noStrike" dirty="0">
                        <a:solidFill>
                          <a:srgbClr val="000000"/>
                        </a:solidFill>
                        <a:effectLst/>
                        <a:latin typeface="Arial" panose="020B0604020202020204" pitchFamily="34" charset="0"/>
                      </a:endParaRPr>
                    </a:p>
                  </a:txBody>
                  <a:tcPr marL="7464" marR="7464" marT="7464" marB="0" anchor="ctr"/>
                </a:tc>
                <a:extLst>
                  <a:ext uri="{0D108BD9-81ED-4DB2-BD59-A6C34878D82A}">
                    <a16:rowId xmlns:a16="http://schemas.microsoft.com/office/drawing/2014/main" val="876544370"/>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p24"/>
          <p:cNvPicPr preferRelativeResize="0"/>
          <p:nvPr/>
        </p:nvPicPr>
        <p:blipFill>
          <a:blip r:embed="rId3">
            <a:alphaModFix/>
          </a:blip>
          <a:stretch>
            <a:fillRect/>
          </a:stretch>
        </p:blipFill>
        <p:spPr>
          <a:xfrm>
            <a:off x="1191464" y="1346200"/>
            <a:ext cx="6694121" cy="2578807"/>
          </a:xfrm>
          <a:prstGeom prst="rect">
            <a:avLst/>
          </a:prstGeom>
          <a:noFill/>
          <a:ln>
            <a:noFill/>
          </a:ln>
        </p:spPr>
      </p:pic>
      <p:sp>
        <p:nvSpPr>
          <p:cNvPr id="164" name="Google Shape;164;p2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14</a:t>
            </a:fld>
            <a:endParaRPr>
              <a:solidFill>
                <a:schemeClr val="accent1"/>
              </a:solidFill>
            </a:endParaRPr>
          </a:p>
        </p:txBody>
      </p:sp>
      <p:sp>
        <p:nvSpPr>
          <p:cNvPr id="165" name="Google Shape;165;p24"/>
          <p:cNvSpPr txBox="1">
            <a:spLocks noGrp="1"/>
          </p:cNvSpPr>
          <p:nvPr>
            <p:ph type="title"/>
          </p:nvPr>
        </p:nvSpPr>
        <p:spPr>
          <a:xfrm>
            <a:off x="694175"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Research Time Plan (Gantt Chart)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5"/>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References</a:t>
            </a:r>
            <a:endParaRPr dirty="0"/>
          </a:p>
        </p:txBody>
      </p:sp>
      <p:sp>
        <p:nvSpPr>
          <p:cNvPr id="171" name="Google Shape;171;p25"/>
          <p:cNvSpPr txBox="1">
            <a:spLocks noGrp="1"/>
          </p:cNvSpPr>
          <p:nvPr>
            <p:ph type="body" idx="1"/>
          </p:nvPr>
        </p:nvSpPr>
        <p:spPr>
          <a:xfrm>
            <a:off x="729450" y="1332750"/>
            <a:ext cx="7688700" cy="3007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100" dirty="0" err="1">
                <a:solidFill>
                  <a:schemeClr val="bg2"/>
                </a:solidFill>
                <a:latin typeface="+mn-lt"/>
                <a:ea typeface="Arial"/>
                <a:cs typeface="Arial"/>
                <a:sym typeface="Arial"/>
              </a:rPr>
              <a:t>Novikovas</a:t>
            </a:r>
            <a:r>
              <a:rPr lang="en-GB" sz="1100" dirty="0">
                <a:solidFill>
                  <a:schemeClr val="bg2"/>
                </a:solidFill>
                <a:latin typeface="+mn-lt"/>
                <a:ea typeface="Arial"/>
                <a:cs typeface="Arial"/>
                <a:sym typeface="Arial"/>
              </a:rPr>
              <a:t>, A. and </a:t>
            </a:r>
            <a:r>
              <a:rPr lang="en-GB" sz="1100" dirty="0" err="1">
                <a:solidFill>
                  <a:schemeClr val="bg2"/>
                </a:solidFill>
                <a:latin typeface="+mn-lt"/>
                <a:ea typeface="Arial"/>
                <a:cs typeface="Arial"/>
                <a:sym typeface="Arial"/>
              </a:rPr>
              <a:t>Stankevičius</a:t>
            </a:r>
            <a:r>
              <a:rPr lang="en-GB" sz="1100" dirty="0">
                <a:solidFill>
                  <a:schemeClr val="bg2"/>
                </a:solidFill>
                <a:latin typeface="+mn-lt"/>
                <a:ea typeface="Arial"/>
                <a:cs typeface="Arial"/>
                <a:sym typeface="Arial"/>
              </a:rPr>
              <a:t>, A. (2018). MUNICIPAL WASTE, AS CRITICAL INFRASTRUCTURE, MANAGEMENT: CASE OF LITHUANIA. </a:t>
            </a:r>
            <a:r>
              <a:rPr lang="en-GB" sz="1100" i="1" dirty="0">
                <a:solidFill>
                  <a:schemeClr val="bg2"/>
                </a:solidFill>
                <a:latin typeface="+mn-lt"/>
                <a:ea typeface="Arial"/>
                <a:cs typeface="Arial"/>
                <a:sym typeface="Arial"/>
              </a:rPr>
              <a:t>Journal of Security and Sustainability Issues</a:t>
            </a:r>
            <a:r>
              <a:rPr lang="en-GB" sz="1100" dirty="0">
                <a:solidFill>
                  <a:schemeClr val="bg2"/>
                </a:solidFill>
                <a:latin typeface="+mn-lt"/>
                <a:ea typeface="Arial"/>
                <a:cs typeface="Arial"/>
                <a:sym typeface="Arial"/>
              </a:rPr>
              <a:t>, 8(2), </a:t>
            </a:r>
            <a:r>
              <a:rPr lang="en-GB" sz="1100" dirty="0" err="1">
                <a:solidFill>
                  <a:schemeClr val="bg2"/>
                </a:solidFill>
                <a:latin typeface="+mn-lt"/>
                <a:ea typeface="Arial"/>
                <a:cs typeface="Arial"/>
                <a:sym typeface="Arial"/>
              </a:rPr>
              <a:t>pp.135</a:t>
            </a:r>
            <a:r>
              <a:rPr lang="en-GB" sz="1100" dirty="0">
                <a:solidFill>
                  <a:schemeClr val="bg2"/>
                </a:solidFill>
                <a:latin typeface="+mn-lt"/>
                <a:ea typeface="Arial"/>
                <a:cs typeface="Arial"/>
                <a:sym typeface="Arial"/>
              </a:rPr>
              <a:t>–143.</a:t>
            </a:r>
          </a:p>
          <a:p>
            <a:pPr marL="0" indent="0">
              <a:lnSpc>
                <a:spcPct val="100000"/>
              </a:lnSpc>
              <a:spcBef>
                <a:spcPts val="1200"/>
              </a:spcBef>
              <a:buNone/>
            </a:pPr>
            <a:r>
              <a:rPr lang="en-GB" sz="1100" dirty="0">
                <a:solidFill>
                  <a:schemeClr val="bg2"/>
                </a:solidFill>
                <a:latin typeface="+mn-lt"/>
                <a:cs typeface="Arial"/>
              </a:rPr>
              <a:t>Pankaj </a:t>
            </a:r>
            <a:r>
              <a:rPr lang="en-GB" sz="1100" dirty="0" err="1">
                <a:solidFill>
                  <a:schemeClr val="bg2"/>
                </a:solidFill>
                <a:latin typeface="+mn-lt"/>
                <a:cs typeface="Arial"/>
              </a:rPr>
              <a:t>Morajkar</a:t>
            </a:r>
            <a:r>
              <a:rPr lang="en-GB" sz="1100" dirty="0">
                <a:solidFill>
                  <a:schemeClr val="bg2"/>
                </a:solidFill>
                <a:latin typeface="+mn-lt"/>
                <a:cs typeface="Arial"/>
              </a:rPr>
              <a:t>, Vikrant </a:t>
            </a:r>
            <a:r>
              <a:rPr lang="en-GB" sz="1100" dirty="0" err="1">
                <a:solidFill>
                  <a:schemeClr val="bg2"/>
                </a:solidFill>
                <a:latin typeface="+mn-lt"/>
                <a:cs typeface="Arial"/>
              </a:rPr>
              <a:t>Bhor</a:t>
            </a:r>
            <a:r>
              <a:rPr lang="en-GB" sz="1100" dirty="0">
                <a:solidFill>
                  <a:schemeClr val="bg2"/>
                </a:solidFill>
                <a:latin typeface="+mn-lt"/>
                <a:cs typeface="Arial"/>
              </a:rPr>
              <a:t>, Pandya, D., Deshpande, A. and Maheshwar </a:t>
            </a:r>
            <a:r>
              <a:rPr lang="en-GB" sz="1100" dirty="0" err="1">
                <a:solidFill>
                  <a:schemeClr val="bg2"/>
                </a:solidFill>
                <a:latin typeface="+mn-lt"/>
                <a:cs typeface="Arial"/>
              </a:rPr>
              <a:t>Gurav</a:t>
            </a:r>
            <a:r>
              <a:rPr lang="en-GB" sz="1100" dirty="0">
                <a:solidFill>
                  <a:schemeClr val="bg2"/>
                </a:solidFill>
                <a:latin typeface="+mn-lt"/>
                <a:cs typeface="Arial"/>
              </a:rPr>
              <a:t> (2015). Smart Garbage Management System. International Journal of Engineering Research &amp; Technology, [online] 4(3). Available at: https://</a:t>
            </a:r>
            <a:r>
              <a:rPr lang="en-GB" sz="1100" dirty="0" err="1">
                <a:solidFill>
                  <a:schemeClr val="bg2"/>
                </a:solidFill>
                <a:latin typeface="+mn-lt"/>
                <a:cs typeface="Arial"/>
              </a:rPr>
              <a:t>www.ijert.org</a:t>
            </a:r>
            <a:r>
              <a:rPr lang="en-GB" sz="1100" dirty="0">
                <a:solidFill>
                  <a:schemeClr val="bg2"/>
                </a:solidFill>
                <a:latin typeface="+mn-lt"/>
                <a:cs typeface="Arial"/>
              </a:rPr>
              <a:t>/smart-garbage-management-system [Accessed 4 Apr. 2022].</a:t>
            </a:r>
          </a:p>
          <a:p>
            <a:pPr marL="0" lvl="0" indent="0" algn="l" rtl="0">
              <a:lnSpc>
                <a:spcPct val="100000"/>
              </a:lnSpc>
              <a:spcBef>
                <a:spcPts val="1200"/>
              </a:spcBef>
              <a:spcAft>
                <a:spcPts val="0"/>
              </a:spcAft>
              <a:buNone/>
            </a:pPr>
            <a:r>
              <a:rPr lang="en-GB" sz="1100" dirty="0" err="1">
                <a:solidFill>
                  <a:schemeClr val="bg2"/>
                </a:solidFill>
                <a:latin typeface="+mn-lt"/>
                <a:cs typeface="Arial"/>
                <a:sym typeface="Arial"/>
              </a:rPr>
              <a:t>Alladi</a:t>
            </a:r>
            <a:r>
              <a:rPr lang="en-GB" sz="1100" dirty="0">
                <a:solidFill>
                  <a:schemeClr val="bg2"/>
                </a:solidFill>
                <a:latin typeface="+mn-lt"/>
                <a:cs typeface="Arial"/>
                <a:sym typeface="Arial"/>
              </a:rPr>
              <a:t>, T., </a:t>
            </a:r>
            <a:r>
              <a:rPr lang="en-GB" sz="1100" dirty="0" err="1">
                <a:solidFill>
                  <a:schemeClr val="bg2"/>
                </a:solidFill>
                <a:latin typeface="+mn-lt"/>
                <a:cs typeface="Arial"/>
                <a:sym typeface="Arial"/>
              </a:rPr>
              <a:t>Chamola</a:t>
            </a:r>
            <a:r>
              <a:rPr lang="en-GB" sz="1100" dirty="0">
                <a:solidFill>
                  <a:schemeClr val="bg2"/>
                </a:solidFill>
                <a:latin typeface="+mn-lt"/>
                <a:cs typeface="Arial"/>
                <a:sym typeface="Arial"/>
              </a:rPr>
              <a:t>, V., </a:t>
            </a:r>
            <a:r>
              <a:rPr lang="en-GB" sz="1100" dirty="0" err="1">
                <a:solidFill>
                  <a:schemeClr val="bg2"/>
                </a:solidFill>
                <a:latin typeface="+mn-lt"/>
                <a:cs typeface="Arial"/>
                <a:sym typeface="Arial"/>
              </a:rPr>
              <a:t>Sikdar</a:t>
            </a:r>
            <a:r>
              <a:rPr lang="en-GB" sz="1100" dirty="0">
                <a:solidFill>
                  <a:schemeClr val="bg2"/>
                </a:solidFill>
                <a:latin typeface="+mn-lt"/>
                <a:cs typeface="Arial"/>
                <a:sym typeface="Arial"/>
              </a:rPr>
              <a:t>, B. and Choo, K.-</a:t>
            </a:r>
            <a:r>
              <a:rPr lang="en-GB" sz="1100" dirty="0" err="1">
                <a:solidFill>
                  <a:schemeClr val="bg2"/>
                </a:solidFill>
                <a:latin typeface="+mn-lt"/>
                <a:cs typeface="Arial"/>
                <a:sym typeface="Arial"/>
              </a:rPr>
              <a:t>K.R</a:t>
            </a:r>
            <a:r>
              <a:rPr lang="en-GB" sz="1100" dirty="0">
                <a:solidFill>
                  <a:schemeClr val="bg2"/>
                </a:solidFill>
                <a:latin typeface="+mn-lt"/>
                <a:cs typeface="Arial"/>
                <a:sym typeface="Arial"/>
              </a:rPr>
              <a:t>. (2020). Consumer IoT: Security Vulnerability Case Studies and Solutions. IEEE Consumer Electronics Magazine, [online] 9(2), </a:t>
            </a:r>
            <a:r>
              <a:rPr lang="en-GB" sz="1100" dirty="0" err="1">
                <a:solidFill>
                  <a:schemeClr val="bg2"/>
                </a:solidFill>
                <a:latin typeface="+mn-lt"/>
                <a:cs typeface="Arial"/>
                <a:sym typeface="Arial"/>
              </a:rPr>
              <a:t>pp.17</a:t>
            </a:r>
            <a:r>
              <a:rPr lang="en-GB" sz="1100" dirty="0">
                <a:solidFill>
                  <a:schemeClr val="bg2"/>
                </a:solidFill>
                <a:latin typeface="+mn-lt"/>
                <a:cs typeface="Arial"/>
                <a:sym typeface="Arial"/>
              </a:rPr>
              <a:t>–25. Available at: https://</a:t>
            </a:r>
            <a:r>
              <a:rPr lang="en-GB" sz="1100" dirty="0" err="1">
                <a:solidFill>
                  <a:schemeClr val="bg2"/>
                </a:solidFill>
                <a:latin typeface="+mn-lt"/>
                <a:cs typeface="Arial"/>
                <a:sym typeface="Arial"/>
              </a:rPr>
              <a:t>ieeexplore.ieee.org</a:t>
            </a:r>
            <a:r>
              <a:rPr lang="en-GB" sz="1100" dirty="0">
                <a:solidFill>
                  <a:schemeClr val="bg2"/>
                </a:solidFill>
                <a:latin typeface="+mn-lt"/>
                <a:cs typeface="Arial"/>
                <a:sym typeface="Arial"/>
              </a:rPr>
              <a:t>/abstract/document/8977812/</a:t>
            </a:r>
            <a:r>
              <a:rPr lang="en-GB" sz="1100" dirty="0" err="1">
                <a:solidFill>
                  <a:schemeClr val="bg2"/>
                </a:solidFill>
                <a:latin typeface="+mn-lt"/>
                <a:cs typeface="Arial"/>
                <a:sym typeface="Arial"/>
              </a:rPr>
              <a:t>figures#figures</a:t>
            </a:r>
            <a:r>
              <a:rPr lang="en-GB" sz="1100" dirty="0">
                <a:solidFill>
                  <a:schemeClr val="bg2"/>
                </a:solidFill>
                <a:latin typeface="+mn-lt"/>
                <a:cs typeface="Arial"/>
                <a:sym typeface="Arial"/>
              </a:rPr>
              <a:t> [Accessed 3 Apr. 2022].</a:t>
            </a:r>
            <a:endParaRPr sz="1100" dirty="0">
              <a:solidFill>
                <a:schemeClr val="bg2"/>
              </a:solidFill>
              <a:latin typeface="+mn-lt"/>
              <a:cs typeface="Arial"/>
              <a:sym typeface="Arial"/>
            </a:endParaRPr>
          </a:p>
          <a:p>
            <a:pPr marL="0" lvl="0" indent="0" algn="l" rtl="0">
              <a:lnSpc>
                <a:spcPct val="100000"/>
              </a:lnSpc>
              <a:spcBef>
                <a:spcPts val="1200"/>
              </a:spcBef>
              <a:spcAft>
                <a:spcPts val="0"/>
              </a:spcAft>
              <a:buNone/>
            </a:pPr>
            <a:r>
              <a:rPr lang="en-GB" sz="1100" dirty="0">
                <a:solidFill>
                  <a:schemeClr val="bg2"/>
                </a:solidFill>
                <a:latin typeface="+mn-lt"/>
                <a:cs typeface="Arial"/>
                <a:sym typeface="Arial"/>
              </a:rPr>
              <a:t>‌Kumar, S.K., Satheesh, N., Mahapatra, A., Sahoo, S. and Mahapatra, K.K. (2019). Physical Unclonable Functions for On-Chip Instrumentation: Enhancing the Security of the Internal Joint Test Action Group Network. IEEE Consumer Electronics Magazine, [online] 8(4), </a:t>
            </a:r>
            <a:r>
              <a:rPr lang="en-GB" sz="1100" dirty="0" err="1">
                <a:solidFill>
                  <a:schemeClr val="bg2"/>
                </a:solidFill>
                <a:latin typeface="+mn-lt"/>
                <a:cs typeface="Arial"/>
                <a:sym typeface="Arial"/>
              </a:rPr>
              <a:t>pp.62</a:t>
            </a:r>
            <a:r>
              <a:rPr lang="en-GB" sz="1100" dirty="0">
                <a:solidFill>
                  <a:schemeClr val="bg2"/>
                </a:solidFill>
                <a:latin typeface="+mn-lt"/>
                <a:cs typeface="Arial"/>
                <a:sym typeface="Arial"/>
              </a:rPr>
              <a:t>–66. Available at: https://</a:t>
            </a:r>
            <a:r>
              <a:rPr lang="en-GB" sz="1100" dirty="0" err="1">
                <a:solidFill>
                  <a:schemeClr val="bg2"/>
                </a:solidFill>
                <a:latin typeface="+mn-lt"/>
                <a:cs typeface="Arial"/>
                <a:sym typeface="Arial"/>
              </a:rPr>
              <a:t>ieeexplore.ieee.org</a:t>
            </a:r>
            <a:r>
              <a:rPr lang="en-GB" sz="1100" dirty="0">
                <a:solidFill>
                  <a:schemeClr val="bg2"/>
                </a:solidFill>
                <a:latin typeface="+mn-lt"/>
                <a:cs typeface="Arial"/>
                <a:sym typeface="Arial"/>
              </a:rPr>
              <a:t>/abstract/document/8732719 [Accessed 3 Apr. 2022]</a:t>
            </a:r>
            <a:endParaRPr sz="1100" dirty="0">
              <a:solidFill>
                <a:schemeClr val="bg2"/>
              </a:solidFill>
              <a:latin typeface="+mn-lt"/>
              <a:cs typeface="Arial"/>
              <a:sym typeface="Arial"/>
            </a:endParaRPr>
          </a:p>
        </p:txBody>
      </p:sp>
      <p:sp>
        <p:nvSpPr>
          <p:cNvPr id="172" name="Google Shape;172;p2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15</a:t>
            </a:fld>
            <a:endParaRPr>
              <a:solidFill>
                <a:schemeClr val="accen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5"/>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References(Continued)</a:t>
            </a:r>
            <a:endParaRPr dirty="0"/>
          </a:p>
        </p:txBody>
      </p:sp>
      <p:sp>
        <p:nvSpPr>
          <p:cNvPr id="171" name="Google Shape;171;p25"/>
          <p:cNvSpPr txBox="1">
            <a:spLocks noGrp="1"/>
          </p:cNvSpPr>
          <p:nvPr>
            <p:ph type="body" idx="1"/>
          </p:nvPr>
        </p:nvSpPr>
        <p:spPr>
          <a:xfrm>
            <a:off x="729450" y="1332750"/>
            <a:ext cx="7688700" cy="3007200"/>
          </a:xfrm>
          <a:prstGeom prst="rect">
            <a:avLst/>
          </a:prstGeom>
        </p:spPr>
        <p:txBody>
          <a:bodyPr spcFirstLastPara="1" wrap="square" lIns="91425" tIns="91425" rIns="91425" bIns="91425" anchor="t" anchorCtr="0">
            <a:noAutofit/>
          </a:bodyPr>
          <a:lstStyle/>
          <a:p>
            <a:pPr marL="0" lvl="0" indent="0" algn="l" rtl="0">
              <a:lnSpc>
                <a:spcPct val="150000"/>
              </a:lnSpc>
              <a:spcBef>
                <a:spcPts val="1200"/>
              </a:spcBef>
              <a:spcAft>
                <a:spcPts val="0"/>
              </a:spcAft>
              <a:buNone/>
            </a:pPr>
            <a:r>
              <a:rPr lang="en-GB" sz="1100" dirty="0">
                <a:solidFill>
                  <a:schemeClr val="bg2"/>
                </a:solidFill>
                <a:latin typeface="+mn-lt"/>
                <a:cs typeface="Arial"/>
                <a:sym typeface="Arial"/>
              </a:rPr>
              <a:t>Kaspersky Lab Security Services", 2018, [online] Available: https://</a:t>
            </a:r>
            <a:r>
              <a:rPr lang="en-GB" sz="1100" dirty="0" err="1">
                <a:solidFill>
                  <a:schemeClr val="bg2"/>
                </a:solidFill>
                <a:latin typeface="+mn-lt"/>
                <a:cs typeface="Arial"/>
                <a:sym typeface="Arial"/>
              </a:rPr>
              <a:t>media.kasperskycontenthub.com</a:t>
            </a:r>
            <a:r>
              <a:rPr lang="en-GB" sz="1100" dirty="0">
                <a:solidFill>
                  <a:schemeClr val="bg2"/>
                </a:solidFill>
                <a:latin typeface="+mn-lt"/>
                <a:cs typeface="Arial"/>
                <a:sym typeface="Arial"/>
              </a:rPr>
              <a:t>/</a:t>
            </a:r>
            <a:r>
              <a:rPr lang="en-GB" sz="1100" dirty="0" err="1">
                <a:solidFill>
                  <a:schemeClr val="bg2"/>
                </a:solidFill>
                <a:latin typeface="+mn-lt"/>
                <a:cs typeface="Arial"/>
                <a:sym typeface="Arial"/>
              </a:rPr>
              <a:t>wp</a:t>
            </a:r>
            <a:r>
              <a:rPr lang="en-GB" sz="1100" dirty="0">
                <a:solidFill>
                  <a:schemeClr val="bg2"/>
                </a:solidFill>
                <a:latin typeface="+mn-lt"/>
                <a:cs typeface="Arial"/>
                <a:sym typeface="Arial"/>
              </a:rPr>
              <a:t>-content/uploads/sites/43/2018/ 12/13084354/ChargePoint-Home-security-</a:t>
            </a:r>
            <a:r>
              <a:rPr lang="en-GB" sz="1100" dirty="0" err="1">
                <a:solidFill>
                  <a:schemeClr val="bg2"/>
                </a:solidFill>
                <a:latin typeface="+mn-lt"/>
                <a:cs typeface="Arial"/>
                <a:sym typeface="Arial"/>
              </a:rPr>
              <a:t>research_final.pdf</a:t>
            </a:r>
            <a:r>
              <a:rPr lang="en-GB" sz="1100" dirty="0">
                <a:solidFill>
                  <a:schemeClr val="bg2"/>
                </a:solidFill>
                <a:latin typeface="+mn-lt"/>
                <a:cs typeface="Arial"/>
                <a:sym typeface="Arial"/>
              </a:rPr>
              <a:t>. </a:t>
            </a:r>
          </a:p>
          <a:p>
            <a:pPr marL="0" lvl="0" indent="0" algn="l" rtl="0">
              <a:lnSpc>
                <a:spcPct val="150000"/>
              </a:lnSpc>
              <a:spcBef>
                <a:spcPts val="1200"/>
              </a:spcBef>
              <a:spcAft>
                <a:spcPts val="0"/>
              </a:spcAft>
              <a:buNone/>
            </a:pPr>
            <a:r>
              <a:rPr lang="en-GB" sz="1100" dirty="0">
                <a:solidFill>
                  <a:schemeClr val="bg2"/>
                </a:solidFill>
                <a:latin typeface="+mn-lt"/>
                <a:cs typeface="Arial"/>
                <a:sym typeface="Arial"/>
              </a:rPr>
              <a:t>Arias, O., </a:t>
            </a:r>
            <a:r>
              <a:rPr lang="en-GB" sz="1100" dirty="0" err="1">
                <a:solidFill>
                  <a:schemeClr val="bg2"/>
                </a:solidFill>
                <a:latin typeface="+mn-lt"/>
                <a:cs typeface="Arial"/>
                <a:sym typeface="Arial"/>
              </a:rPr>
              <a:t>Wurm</a:t>
            </a:r>
            <a:r>
              <a:rPr lang="en-GB" sz="1100" dirty="0">
                <a:solidFill>
                  <a:schemeClr val="bg2"/>
                </a:solidFill>
                <a:latin typeface="+mn-lt"/>
                <a:cs typeface="Arial"/>
                <a:sym typeface="Arial"/>
              </a:rPr>
              <a:t>, J., Hoang, K. and </a:t>
            </a:r>
            <a:r>
              <a:rPr lang="en-GB" sz="1100" dirty="0" err="1">
                <a:solidFill>
                  <a:schemeClr val="bg2"/>
                </a:solidFill>
                <a:latin typeface="+mn-lt"/>
                <a:cs typeface="Arial"/>
                <a:sym typeface="Arial"/>
              </a:rPr>
              <a:t>Jin</a:t>
            </a:r>
            <a:r>
              <a:rPr lang="en-GB" sz="1100" dirty="0">
                <a:solidFill>
                  <a:schemeClr val="bg2"/>
                </a:solidFill>
                <a:latin typeface="+mn-lt"/>
                <a:cs typeface="Arial"/>
                <a:sym typeface="Arial"/>
              </a:rPr>
              <a:t>, Y. (2015). Privacy and Security in Internet of Things and Wearable Devices. IEEE Transactions on Multi-Scale Computing Systems, [online] 1(2), </a:t>
            </a:r>
            <a:r>
              <a:rPr lang="en-GB" sz="1100" dirty="0" err="1">
                <a:solidFill>
                  <a:schemeClr val="bg2"/>
                </a:solidFill>
                <a:latin typeface="+mn-lt"/>
                <a:cs typeface="Arial"/>
                <a:sym typeface="Arial"/>
              </a:rPr>
              <a:t>pp.99</a:t>
            </a:r>
            <a:r>
              <a:rPr lang="en-GB" sz="1100" dirty="0">
                <a:solidFill>
                  <a:schemeClr val="bg2"/>
                </a:solidFill>
                <a:latin typeface="+mn-lt"/>
                <a:cs typeface="Arial"/>
                <a:sym typeface="Arial"/>
              </a:rPr>
              <a:t>–109. Available at: https://</a:t>
            </a:r>
            <a:r>
              <a:rPr lang="en-GB" sz="1100" dirty="0" err="1">
                <a:solidFill>
                  <a:schemeClr val="bg2"/>
                </a:solidFill>
                <a:latin typeface="+mn-lt"/>
                <a:cs typeface="Arial"/>
                <a:sym typeface="Arial"/>
              </a:rPr>
              <a:t>ieeexplore.ieee.org</a:t>
            </a:r>
            <a:r>
              <a:rPr lang="en-GB" sz="1100" dirty="0">
                <a:solidFill>
                  <a:schemeClr val="bg2"/>
                </a:solidFill>
                <a:latin typeface="+mn-lt"/>
                <a:cs typeface="Arial"/>
                <a:sym typeface="Arial"/>
              </a:rPr>
              <a:t>/abstract/document/7321811 [Accessed 3 Apr. 2022].</a:t>
            </a:r>
          </a:p>
          <a:p>
            <a:pPr marL="0" lvl="0" indent="0" algn="l" rtl="0">
              <a:lnSpc>
                <a:spcPct val="150000"/>
              </a:lnSpc>
              <a:spcBef>
                <a:spcPts val="1200"/>
              </a:spcBef>
              <a:spcAft>
                <a:spcPts val="1200"/>
              </a:spcAft>
              <a:buNone/>
            </a:pPr>
            <a:r>
              <a:rPr lang="en-GB" sz="1100" dirty="0">
                <a:solidFill>
                  <a:schemeClr val="bg2"/>
                </a:solidFill>
                <a:latin typeface="+mn-lt"/>
                <a:cs typeface="Arial"/>
                <a:sym typeface="Arial"/>
              </a:rPr>
              <a:t>Rao, P.V., Azeez, P.M.A., Peri, S.S., Kumar, V., Devi, R.S., </a:t>
            </a:r>
            <a:r>
              <a:rPr lang="en-GB" sz="1100" dirty="0" err="1">
                <a:solidFill>
                  <a:schemeClr val="bg2"/>
                </a:solidFill>
                <a:latin typeface="+mn-lt"/>
                <a:cs typeface="Arial"/>
                <a:sym typeface="Arial"/>
              </a:rPr>
              <a:t>Rengarajan</a:t>
            </a:r>
            <a:r>
              <a:rPr lang="en-GB" sz="1100" dirty="0">
                <a:solidFill>
                  <a:schemeClr val="bg2"/>
                </a:solidFill>
                <a:latin typeface="+mn-lt"/>
                <a:cs typeface="Arial"/>
                <a:sym typeface="Arial"/>
              </a:rPr>
              <a:t>, A., </a:t>
            </a:r>
            <a:r>
              <a:rPr lang="en-GB" sz="1100" dirty="0" err="1">
                <a:solidFill>
                  <a:schemeClr val="bg2"/>
                </a:solidFill>
                <a:latin typeface="+mn-lt"/>
                <a:cs typeface="Arial"/>
                <a:sym typeface="Arial"/>
              </a:rPr>
              <a:t>Thenmozhi</a:t>
            </a:r>
            <a:r>
              <a:rPr lang="en-GB" sz="1100" dirty="0">
                <a:solidFill>
                  <a:schemeClr val="bg2"/>
                </a:solidFill>
                <a:latin typeface="+mn-lt"/>
                <a:cs typeface="Arial"/>
                <a:sym typeface="Arial"/>
              </a:rPr>
              <a:t>, K. and </a:t>
            </a:r>
            <a:r>
              <a:rPr lang="en-GB" sz="1100" dirty="0" err="1">
                <a:solidFill>
                  <a:schemeClr val="bg2"/>
                </a:solidFill>
                <a:latin typeface="+mn-lt"/>
                <a:cs typeface="Arial"/>
                <a:sym typeface="Arial"/>
              </a:rPr>
              <a:t>Praveenkumar</a:t>
            </a:r>
            <a:r>
              <a:rPr lang="en-GB" sz="1100" dirty="0">
                <a:solidFill>
                  <a:schemeClr val="bg2"/>
                </a:solidFill>
                <a:latin typeface="+mn-lt"/>
                <a:cs typeface="Arial"/>
                <a:sym typeface="Arial"/>
              </a:rPr>
              <a:t>., P. (2020). IoT based Waste Management for Smart Cities. 2020 International Conference on Computer Communication and Informatics (</a:t>
            </a:r>
            <a:r>
              <a:rPr lang="en-GB" sz="1100" dirty="0" err="1">
                <a:solidFill>
                  <a:schemeClr val="bg2"/>
                </a:solidFill>
                <a:latin typeface="+mn-lt"/>
                <a:cs typeface="Arial"/>
                <a:sym typeface="Arial"/>
              </a:rPr>
              <a:t>ICCCI</a:t>
            </a:r>
            <a:r>
              <a:rPr lang="en-GB" sz="1100" dirty="0">
                <a:solidFill>
                  <a:schemeClr val="bg2"/>
                </a:solidFill>
                <a:latin typeface="+mn-lt"/>
                <a:cs typeface="Arial"/>
                <a:sym typeface="Arial"/>
              </a:rPr>
              <a:t>). [online] Available at: https://</a:t>
            </a:r>
            <a:r>
              <a:rPr lang="en-GB" sz="1100" dirty="0" err="1">
                <a:solidFill>
                  <a:schemeClr val="bg2"/>
                </a:solidFill>
                <a:latin typeface="+mn-lt"/>
                <a:cs typeface="Arial"/>
                <a:sym typeface="Arial"/>
              </a:rPr>
              <a:t>ieeexplore.ieee.org</a:t>
            </a:r>
            <a:r>
              <a:rPr lang="en-GB" sz="1100" dirty="0">
                <a:solidFill>
                  <a:schemeClr val="bg2"/>
                </a:solidFill>
                <a:latin typeface="+mn-lt"/>
                <a:cs typeface="Arial"/>
                <a:sym typeface="Arial"/>
              </a:rPr>
              <a:t>/abstract/document/9104069 [Accessed 3 Apr. 2022].</a:t>
            </a:r>
          </a:p>
          <a:p>
            <a:pPr marL="0" lvl="0" indent="0" algn="l" rtl="0">
              <a:lnSpc>
                <a:spcPct val="150000"/>
              </a:lnSpc>
              <a:spcBef>
                <a:spcPts val="1200"/>
              </a:spcBef>
              <a:spcAft>
                <a:spcPts val="0"/>
              </a:spcAft>
              <a:buNone/>
            </a:pPr>
            <a:r>
              <a:rPr lang="en-GB" sz="1100" dirty="0">
                <a:solidFill>
                  <a:schemeClr val="bg2"/>
                </a:solidFill>
                <a:latin typeface="+mn-lt"/>
                <a:cs typeface="Arial"/>
                <a:sym typeface="Arial"/>
              </a:rPr>
              <a:t> </a:t>
            </a:r>
            <a:endParaRPr sz="1100" dirty="0">
              <a:solidFill>
                <a:schemeClr val="bg2"/>
              </a:solidFill>
              <a:latin typeface="+mn-lt"/>
              <a:cs typeface="Arial"/>
              <a:sym typeface="Arial"/>
            </a:endParaRPr>
          </a:p>
        </p:txBody>
      </p:sp>
      <p:sp>
        <p:nvSpPr>
          <p:cNvPr id="172" name="Google Shape;172;p2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16</a:t>
            </a:fld>
            <a:endParaRPr>
              <a:solidFill>
                <a:schemeClr val="accent1"/>
              </a:solidFill>
            </a:endParaRPr>
          </a:p>
        </p:txBody>
      </p:sp>
    </p:spTree>
    <p:extLst>
      <p:ext uri="{BB962C8B-B14F-4D97-AF65-F5344CB8AC3E}">
        <p14:creationId xmlns:p14="http://schemas.microsoft.com/office/powerpoint/2010/main" val="26006478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5"/>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Introduction</a:t>
            </a:r>
            <a:endParaRPr dirty="0"/>
          </a:p>
        </p:txBody>
      </p:sp>
      <p:sp>
        <p:nvSpPr>
          <p:cNvPr id="101" name="Google Shape;101;p15"/>
          <p:cNvSpPr txBox="1">
            <a:spLocks noGrp="1"/>
          </p:cNvSpPr>
          <p:nvPr>
            <p:ph type="body" idx="1"/>
          </p:nvPr>
        </p:nvSpPr>
        <p:spPr>
          <a:xfrm>
            <a:off x="727650" y="1232175"/>
            <a:ext cx="7688700" cy="3359400"/>
          </a:xfrm>
          <a:prstGeom prst="rect">
            <a:avLst/>
          </a:prstGeom>
        </p:spPr>
        <p:txBody>
          <a:bodyPr spcFirstLastPara="1" wrap="square" lIns="91425" tIns="91425" rIns="91425" bIns="91425" anchor="t" anchorCtr="0">
            <a:noAutofit/>
          </a:bodyPr>
          <a:lstStyle/>
          <a:p>
            <a:pPr marL="457200" marR="0" lvl="0" indent="-317500" algn="l" rtl="0">
              <a:lnSpc>
                <a:spcPct val="115000"/>
              </a:lnSpc>
              <a:spcBef>
                <a:spcPts val="0"/>
              </a:spcBef>
              <a:spcAft>
                <a:spcPts val="0"/>
              </a:spcAft>
              <a:buClr>
                <a:srgbClr val="373A3C"/>
              </a:buClr>
              <a:buSzPts val="1400"/>
              <a:buFont typeface="Wingdings" panose="05000000000000000000" pitchFamily="2" charset="2"/>
              <a:buChar char="Ø"/>
            </a:pPr>
            <a:r>
              <a:rPr lang="en-GB" sz="1400" dirty="0">
                <a:solidFill>
                  <a:srgbClr val="373A3C"/>
                </a:solidFill>
                <a:latin typeface="Arial"/>
                <a:ea typeface="Arial"/>
                <a:cs typeface="Arial"/>
                <a:sym typeface="Arial"/>
              </a:rPr>
              <a:t>Waste management and disposal systems are classified as critical infrastructure </a:t>
            </a:r>
            <a:endParaRPr sz="1400" dirty="0">
              <a:solidFill>
                <a:srgbClr val="373A3C"/>
              </a:solidFill>
              <a:latin typeface="Arial"/>
              <a:ea typeface="Arial"/>
              <a:cs typeface="Arial"/>
              <a:sym typeface="Arial"/>
            </a:endParaRPr>
          </a:p>
          <a:p>
            <a:pPr marL="285750" marR="0" lvl="0" indent="-285750" algn="l" rtl="0">
              <a:lnSpc>
                <a:spcPct val="115000"/>
              </a:lnSpc>
              <a:spcBef>
                <a:spcPts val="0"/>
              </a:spcBef>
              <a:spcAft>
                <a:spcPts val="0"/>
              </a:spcAft>
              <a:buFont typeface="Wingdings" panose="05000000000000000000" pitchFamily="2" charset="2"/>
              <a:buChar char="Ø"/>
            </a:pPr>
            <a:endParaRPr sz="1400" dirty="0">
              <a:solidFill>
                <a:srgbClr val="373A3C"/>
              </a:solidFill>
              <a:latin typeface="Arial"/>
              <a:ea typeface="Arial"/>
              <a:cs typeface="Arial"/>
              <a:sym typeface="Arial"/>
            </a:endParaRPr>
          </a:p>
          <a:p>
            <a:pPr marL="457200" lvl="0" indent="-317500" algn="l" rtl="0">
              <a:lnSpc>
                <a:spcPct val="115000"/>
              </a:lnSpc>
              <a:spcBef>
                <a:spcPts val="0"/>
              </a:spcBef>
              <a:spcAft>
                <a:spcPts val="0"/>
              </a:spcAft>
              <a:buClr>
                <a:srgbClr val="373A3C"/>
              </a:buClr>
              <a:buSzPts val="1400"/>
              <a:buFont typeface="Wingdings" panose="05000000000000000000" pitchFamily="2" charset="2"/>
              <a:buChar char="Ø"/>
            </a:pPr>
            <a:r>
              <a:rPr lang="en-GB" sz="1400" dirty="0">
                <a:solidFill>
                  <a:srgbClr val="373A3C"/>
                </a:solidFill>
                <a:latin typeface="Arial"/>
                <a:ea typeface="Arial"/>
                <a:cs typeface="Arial"/>
                <a:sym typeface="Arial"/>
              </a:rPr>
              <a:t>It plays a fundamental role in environmental protection by allowing sustainable and ecological disposal of waste.</a:t>
            </a:r>
            <a:endParaRPr sz="1400" dirty="0">
              <a:solidFill>
                <a:srgbClr val="373A3C"/>
              </a:solidFill>
              <a:latin typeface="Arial"/>
              <a:ea typeface="Arial"/>
              <a:cs typeface="Arial"/>
              <a:sym typeface="Arial"/>
            </a:endParaRPr>
          </a:p>
          <a:p>
            <a:pPr marL="285750" marR="0" lvl="0" indent="-285750" algn="l" rtl="0">
              <a:lnSpc>
                <a:spcPct val="115000"/>
              </a:lnSpc>
              <a:spcBef>
                <a:spcPts val="0"/>
              </a:spcBef>
              <a:spcAft>
                <a:spcPts val="0"/>
              </a:spcAft>
              <a:buFont typeface="Wingdings" panose="05000000000000000000" pitchFamily="2" charset="2"/>
              <a:buChar char="Ø"/>
            </a:pPr>
            <a:endParaRPr sz="1400" dirty="0">
              <a:solidFill>
                <a:srgbClr val="373A3C"/>
              </a:solidFill>
              <a:latin typeface="Arial"/>
              <a:ea typeface="Arial"/>
              <a:cs typeface="Arial"/>
              <a:sym typeface="Arial"/>
            </a:endParaRPr>
          </a:p>
          <a:p>
            <a:pPr marL="457200" marR="0" lvl="0" indent="-317500" algn="l" rtl="0">
              <a:lnSpc>
                <a:spcPct val="115000"/>
              </a:lnSpc>
              <a:spcBef>
                <a:spcPts val="0"/>
              </a:spcBef>
              <a:spcAft>
                <a:spcPts val="0"/>
              </a:spcAft>
              <a:buClr>
                <a:srgbClr val="373A3C"/>
              </a:buClr>
              <a:buSzPts val="1400"/>
              <a:buFont typeface="Wingdings" panose="05000000000000000000" pitchFamily="2" charset="2"/>
              <a:buChar char="Ø"/>
            </a:pPr>
            <a:r>
              <a:rPr lang="en-GB" sz="1400" dirty="0">
                <a:solidFill>
                  <a:srgbClr val="373A3C"/>
                </a:solidFill>
                <a:latin typeface="Arial"/>
                <a:ea typeface="Arial"/>
                <a:cs typeface="Arial"/>
                <a:sym typeface="Arial"/>
              </a:rPr>
              <a:t>Rapid urbanisation challenge infrastructures to look for scalable solutions that are required to be:</a:t>
            </a:r>
            <a:endParaRPr sz="1400" dirty="0">
              <a:solidFill>
                <a:srgbClr val="373A3C"/>
              </a:solidFill>
              <a:latin typeface="Arial"/>
              <a:ea typeface="Arial"/>
              <a:cs typeface="Arial"/>
              <a:sym typeface="Arial"/>
            </a:endParaRPr>
          </a:p>
          <a:p>
            <a:pPr marL="914400" lvl="1" indent="-317500" algn="l" rtl="0">
              <a:spcBef>
                <a:spcPts val="0"/>
              </a:spcBef>
              <a:spcAft>
                <a:spcPts val="0"/>
              </a:spcAft>
              <a:buClr>
                <a:srgbClr val="373A3C"/>
              </a:buClr>
              <a:buSzPts val="1400"/>
              <a:buFont typeface="Arial"/>
              <a:buChar char="○"/>
            </a:pPr>
            <a:r>
              <a:rPr lang="en-GB" sz="1400" dirty="0">
                <a:solidFill>
                  <a:srgbClr val="373A3C"/>
                </a:solidFill>
                <a:latin typeface="Arial"/>
                <a:ea typeface="Arial"/>
                <a:cs typeface="Arial"/>
                <a:sym typeface="Arial"/>
              </a:rPr>
              <a:t>Dynamic</a:t>
            </a:r>
            <a:endParaRPr sz="1400" dirty="0">
              <a:solidFill>
                <a:srgbClr val="373A3C"/>
              </a:solidFill>
              <a:latin typeface="Arial"/>
              <a:ea typeface="Arial"/>
              <a:cs typeface="Arial"/>
              <a:sym typeface="Arial"/>
            </a:endParaRPr>
          </a:p>
          <a:p>
            <a:pPr marL="914400" lvl="1" indent="-317500" algn="l" rtl="0">
              <a:spcBef>
                <a:spcPts val="0"/>
              </a:spcBef>
              <a:spcAft>
                <a:spcPts val="0"/>
              </a:spcAft>
              <a:buClr>
                <a:srgbClr val="373A3C"/>
              </a:buClr>
              <a:buSzPts val="1400"/>
              <a:buFont typeface="Arial"/>
              <a:buChar char="○"/>
            </a:pPr>
            <a:r>
              <a:rPr lang="en-GB" sz="1400" dirty="0">
                <a:solidFill>
                  <a:srgbClr val="373A3C"/>
                </a:solidFill>
                <a:latin typeface="Arial"/>
                <a:ea typeface="Arial"/>
                <a:cs typeface="Arial"/>
                <a:sym typeface="Arial"/>
              </a:rPr>
              <a:t>Economical</a:t>
            </a:r>
            <a:endParaRPr sz="1400" dirty="0">
              <a:solidFill>
                <a:srgbClr val="373A3C"/>
              </a:solidFill>
              <a:latin typeface="Arial"/>
              <a:ea typeface="Arial"/>
              <a:cs typeface="Arial"/>
              <a:sym typeface="Arial"/>
            </a:endParaRPr>
          </a:p>
          <a:p>
            <a:pPr marL="914400" lvl="1" indent="-317500" algn="l" rtl="0">
              <a:spcBef>
                <a:spcPts val="0"/>
              </a:spcBef>
              <a:spcAft>
                <a:spcPts val="0"/>
              </a:spcAft>
              <a:buClr>
                <a:srgbClr val="373A3C"/>
              </a:buClr>
              <a:buSzPts val="1400"/>
              <a:buFont typeface="Arial"/>
              <a:buChar char="○"/>
            </a:pPr>
            <a:r>
              <a:rPr lang="en-GB" sz="1400" dirty="0">
                <a:solidFill>
                  <a:srgbClr val="373A3C"/>
                </a:solidFill>
                <a:latin typeface="Arial"/>
                <a:ea typeface="Arial"/>
                <a:cs typeface="Arial"/>
                <a:sym typeface="Arial"/>
              </a:rPr>
              <a:t>Reliable</a:t>
            </a:r>
            <a:endParaRPr sz="1400" dirty="0">
              <a:solidFill>
                <a:srgbClr val="373A3C"/>
              </a:solidFill>
              <a:latin typeface="Arial"/>
              <a:ea typeface="Arial"/>
              <a:cs typeface="Arial"/>
              <a:sym typeface="Arial"/>
            </a:endParaRPr>
          </a:p>
          <a:p>
            <a:pPr marL="914400" lvl="1" indent="-317500" algn="l" rtl="0">
              <a:spcBef>
                <a:spcPts val="0"/>
              </a:spcBef>
              <a:spcAft>
                <a:spcPts val="0"/>
              </a:spcAft>
              <a:buClr>
                <a:srgbClr val="373A3C"/>
              </a:buClr>
              <a:buSzPts val="1400"/>
              <a:buFont typeface="Arial"/>
              <a:buChar char="○"/>
            </a:pPr>
            <a:r>
              <a:rPr lang="en-GB" sz="1400" dirty="0">
                <a:solidFill>
                  <a:srgbClr val="373A3C"/>
                </a:solidFill>
                <a:latin typeface="Arial"/>
                <a:ea typeface="Arial"/>
                <a:cs typeface="Arial"/>
                <a:sym typeface="Arial"/>
              </a:rPr>
              <a:t>Sustainable</a:t>
            </a:r>
            <a:endParaRPr sz="1400" dirty="0">
              <a:solidFill>
                <a:srgbClr val="373A3C"/>
              </a:solidFill>
              <a:latin typeface="Arial"/>
              <a:ea typeface="Arial"/>
              <a:cs typeface="Arial"/>
              <a:sym typeface="Arial"/>
            </a:endParaRPr>
          </a:p>
          <a:p>
            <a:pPr marL="914400" lvl="1" indent="-317500" algn="l" rtl="0">
              <a:spcBef>
                <a:spcPts val="0"/>
              </a:spcBef>
              <a:spcAft>
                <a:spcPts val="0"/>
              </a:spcAft>
              <a:buClr>
                <a:srgbClr val="373A3C"/>
              </a:buClr>
              <a:buSzPts val="1400"/>
              <a:buFont typeface="Arial"/>
              <a:buChar char="○"/>
            </a:pPr>
            <a:r>
              <a:rPr lang="en-GB" sz="1400" dirty="0">
                <a:solidFill>
                  <a:srgbClr val="373A3C"/>
                </a:solidFill>
                <a:latin typeface="Arial"/>
                <a:ea typeface="Arial"/>
                <a:cs typeface="Arial"/>
                <a:sym typeface="Arial"/>
              </a:rPr>
              <a:t>Transparent</a:t>
            </a:r>
            <a:endParaRPr sz="1400" dirty="0">
              <a:solidFill>
                <a:srgbClr val="373A3C"/>
              </a:solidFill>
              <a:latin typeface="Arial"/>
              <a:ea typeface="Arial"/>
              <a:cs typeface="Arial"/>
              <a:sym typeface="Arial"/>
            </a:endParaRPr>
          </a:p>
          <a:p>
            <a:pPr marL="0" marR="0" lvl="0" indent="0" algn="l" rtl="0">
              <a:lnSpc>
                <a:spcPct val="115000"/>
              </a:lnSpc>
              <a:spcBef>
                <a:spcPts val="0"/>
              </a:spcBef>
              <a:spcAft>
                <a:spcPts val="0"/>
              </a:spcAft>
              <a:buNone/>
            </a:pPr>
            <a:endParaRPr sz="1400" dirty="0">
              <a:solidFill>
                <a:srgbClr val="373A3C"/>
              </a:solidFill>
              <a:latin typeface="Arial"/>
              <a:ea typeface="Arial"/>
              <a:cs typeface="Arial"/>
              <a:sym typeface="Arial"/>
            </a:endParaRPr>
          </a:p>
          <a:p>
            <a:pPr marL="425450" marR="0" lvl="0" indent="-285750" algn="l" rtl="0">
              <a:lnSpc>
                <a:spcPct val="115000"/>
              </a:lnSpc>
              <a:spcBef>
                <a:spcPts val="0"/>
              </a:spcBef>
              <a:spcAft>
                <a:spcPts val="0"/>
              </a:spcAft>
              <a:buClr>
                <a:srgbClr val="373A3C"/>
              </a:buClr>
              <a:buSzPts val="1400"/>
              <a:buFont typeface="Wingdings" panose="05000000000000000000" pitchFamily="2" charset="2"/>
              <a:buChar char="Ø"/>
            </a:pPr>
            <a:r>
              <a:rPr lang="en-GB" sz="1400" dirty="0">
                <a:solidFill>
                  <a:srgbClr val="373A3C"/>
                </a:solidFill>
                <a:latin typeface="Arial"/>
                <a:ea typeface="Arial"/>
                <a:cs typeface="Arial"/>
                <a:sym typeface="Arial"/>
              </a:rPr>
              <a:t>Learnings from Smart Cities identifies IoT technology as a credible solution.</a:t>
            </a:r>
            <a:endParaRPr sz="1400" dirty="0">
              <a:solidFill>
                <a:srgbClr val="373A3C"/>
              </a:solidFill>
              <a:latin typeface="Arial"/>
              <a:ea typeface="Arial"/>
              <a:cs typeface="Arial"/>
              <a:sym typeface="Arial"/>
            </a:endParaRPr>
          </a:p>
        </p:txBody>
      </p:sp>
      <p:sp>
        <p:nvSpPr>
          <p:cNvPr id="102" name="Google Shape;102;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2</a:t>
            </a:fld>
            <a:endParaRPr>
              <a:solidFill>
                <a:schemeClr val="accent1"/>
              </a:solidFill>
            </a:endParaRPr>
          </a:p>
        </p:txBody>
      </p:sp>
      <p:pic>
        <p:nvPicPr>
          <p:cNvPr id="6" name="Audio 5">
            <a:hlinkClick r:id="" action="ppaction://media"/>
            <a:extLst>
              <a:ext uri="{FF2B5EF4-FFF2-40B4-BE49-F238E27FC236}">
                <a16:creationId xmlns:a16="http://schemas.microsoft.com/office/drawing/2014/main" id="{1BDFC31B-DCB2-4D3B-B83F-0AFBC04E2C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9708"/>
    </mc:Choice>
    <mc:Fallback xmlns="">
      <p:transition spd="slow" advTm="597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Introduction (Continued)</a:t>
            </a:r>
            <a:endParaRPr/>
          </a:p>
        </p:txBody>
      </p:sp>
      <p:sp>
        <p:nvSpPr>
          <p:cNvPr id="94" name="Google Shape;94;p14"/>
          <p:cNvSpPr txBox="1">
            <a:spLocks noGrp="1"/>
          </p:cNvSpPr>
          <p:nvPr>
            <p:ph type="body" idx="1"/>
          </p:nvPr>
        </p:nvSpPr>
        <p:spPr>
          <a:xfrm>
            <a:off x="727650" y="1377575"/>
            <a:ext cx="7688700" cy="3359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373A3C"/>
              </a:buClr>
              <a:buSzPts val="1400"/>
              <a:buFont typeface="Wingdings" panose="05000000000000000000" pitchFamily="2" charset="2"/>
              <a:buChar char="Ø"/>
            </a:pPr>
            <a:r>
              <a:rPr lang="en-GB" sz="1400" dirty="0">
                <a:solidFill>
                  <a:srgbClr val="373A3C"/>
                </a:solidFill>
                <a:latin typeface="Arial"/>
                <a:ea typeface="Arial"/>
                <a:cs typeface="Arial"/>
                <a:sym typeface="Arial"/>
              </a:rPr>
              <a:t>IoT based implementation increases the attack surface due to the number of devices connected.</a:t>
            </a:r>
            <a:endParaRPr sz="1400" dirty="0">
              <a:solidFill>
                <a:srgbClr val="373A3C"/>
              </a:solidFill>
              <a:latin typeface="Arial"/>
              <a:ea typeface="Arial"/>
              <a:cs typeface="Arial"/>
              <a:sym typeface="Arial"/>
            </a:endParaRPr>
          </a:p>
          <a:p>
            <a:pPr marL="285750" lvl="0" indent="-285750" algn="l" rtl="0">
              <a:spcBef>
                <a:spcPts val="0"/>
              </a:spcBef>
              <a:spcAft>
                <a:spcPts val="0"/>
              </a:spcAft>
              <a:buFont typeface="Wingdings" panose="05000000000000000000" pitchFamily="2" charset="2"/>
              <a:buChar char="Ø"/>
            </a:pPr>
            <a:endParaRPr sz="1400" dirty="0">
              <a:solidFill>
                <a:srgbClr val="373A3C"/>
              </a:solidFill>
              <a:latin typeface="Arial"/>
              <a:ea typeface="Arial"/>
              <a:cs typeface="Arial"/>
              <a:sym typeface="Arial"/>
            </a:endParaRPr>
          </a:p>
          <a:p>
            <a:pPr marL="457200" marR="0" lvl="0" indent="-317500" algn="l" rtl="0">
              <a:lnSpc>
                <a:spcPct val="115000"/>
              </a:lnSpc>
              <a:spcBef>
                <a:spcPts val="0"/>
              </a:spcBef>
              <a:spcAft>
                <a:spcPts val="0"/>
              </a:spcAft>
              <a:buClr>
                <a:srgbClr val="373A3C"/>
              </a:buClr>
              <a:buSzPts val="1400"/>
              <a:buFont typeface="Wingdings" panose="05000000000000000000" pitchFamily="2" charset="2"/>
              <a:buChar char="Ø"/>
            </a:pPr>
            <a:r>
              <a:rPr lang="en-GB" sz="1400" dirty="0">
                <a:solidFill>
                  <a:srgbClr val="373A3C"/>
                </a:solidFill>
                <a:latin typeface="Arial"/>
                <a:ea typeface="Arial"/>
                <a:cs typeface="Arial"/>
                <a:sym typeface="Arial"/>
              </a:rPr>
              <a:t>Cyber attack on the IoT based waste management can disrupt of daily routine of citizens by causing :</a:t>
            </a:r>
            <a:endParaRPr sz="1400" dirty="0">
              <a:solidFill>
                <a:srgbClr val="373A3C"/>
              </a:solidFill>
              <a:latin typeface="Arial"/>
              <a:ea typeface="Arial"/>
              <a:cs typeface="Arial"/>
              <a:sym typeface="Arial"/>
            </a:endParaRPr>
          </a:p>
          <a:p>
            <a:pPr marL="914400" marR="0" lvl="1" indent="-317500" algn="l" rtl="0">
              <a:lnSpc>
                <a:spcPct val="115000"/>
              </a:lnSpc>
              <a:spcBef>
                <a:spcPts val="0"/>
              </a:spcBef>
              <a:spcAft>
                <a:spcPts val="0"/>
              </a:spcAft>
              <a:buClr>
                <a:srgbClr val="373A3C"/>
              </a:buClr>
              <a:buSzPts val="1400"/>
              <a:buFont typeface="Wingdings" panose="05000000000000000000" pitchFamily="2" charset="2"/>
              <a:buChar char="§"/>
            </a:pPr>
            <a:r>
              <a:rPr lang="en-GB" sz="1400" dirty="0">
                <a:solidFill>
                  <a:srgbClr val="373A3C"/>
                </a:solidFill>
                <a:latin typeface="Arial"/>
                <a:ea typeface="Arial"/>
                <a:cs typeface="Arial"/>
                <a:sym typeface="Arial"/>
              </a:rPr>
              <a:t>Cross contamination of waste</a:t>
            </a:r>
            <a:endParaRPr sz="1400" dirty="0">
              <a:solidFill>
                <a:srgbClr val="373A3C"/>
              </a:solidFill>
              <a:latin typeface="Arial"/>
              <a:ea typeface="Arial"/>
              <a:cs typeface="Arial"/>
              <a:sym typeface="Arial"/>
            </a:endParaRPr>
          </a:p>
          <a:p>
            <a:pPr marL="914400" marR="0" lvl="1" indent="-317500" algn="l" rtl="0">
              <a:lnSpc>
                <a:spcPct val="115000"/>
              </a:lnSpc>
              <a:spcBef>
                <a:spcPts val="0"/>
              </a:spcBef>
              <a:spcAft>
                <a:spcPts val="0"/>
              </a:spcAft>
              <a:buClr>
                <a:srgbClr val="373A3C"/>
              </a:buClr>
              <a:buSzPts val="1400"/>
              <a:buFont typeface="Wingdings" panose="05000000000000000000" pitchFamily="2" charset="2"/>
              <a:buChar char="§"/>
            </a:pPr>
            <a:r>
              <a:rPr lang="en-GB" sz="1400" dirty="0">
                <a:solidFill>
                  <a:srgbClr val="373A3C"/>
                </a:solidFill>
                <a:latin typeface="Arial"/>
                <a:ea typeface="Arial"/>
                <a:cs typeface="Arial"/>
                <a:sym typeface="Arial"/>
              </a:rPr>
              <a:t>Water, air and ground pollution</a:t>
            </a:r>
            <a:endParaRPr sz="1400" dirty="0">
              <a:solidFill>
                <a:srgbClr val="373A3C"/>
              </a:solidFill>
              <a:latin typeface="Arial"/>
              <a:ea typeface="Arial"/>
              <a:cs typeface="Arial"/>
              <a:sym typeface="Arial"/>
            </a:endParaRPr>
          </a:p>
          <a:p>
            <a:pPr marL="914400" marR="0" lvl="1" indent="-317500" algn="l" rtl="0">
              <a:lnSpc>
                <a:spcPct val="115000"/>
              </a:lnSpc>
              <a:spcBef>
                <a:spcPts val="0"/>
              </a:spcBef>
              <a:spcAft>
                <a:spcPts val="0"/>
              </a:spcAft>
              <a:buClr>
                <a:srgbClr val="373A3C"/>
              </a:buClr>
              <a:buSzPts val="1400"/>
              <a:buFont typeface="Wingdings" panose="05000000000000000000" pitchFamily="2" charset="2"/>
              <a:buChar char="§"/>
            </a:pPr>
            <a:r>
              <a:rPr lang="en-GB" sz="1400" dirty="0">
                <a:solidFill>
                  <a:srgbClr val="373A3C"/>
                </a:solidFill>
                <a:latin typeface="Arial"/>
                <a:ea typeface="Arial"/>
                <a:cs typeface="Arial"/>
                <a:sym typeface="Arial"/>
              </a:rPr>
              <a:t>Even data breach causing </a:t>
            </a:r>
            <a:endParaRPr sz="1400" dirty="0">
              <a:solidFill>
                <a:srgbClr val="373A3C"/>
              </a:solidFill>
              <a:latin typeface="Arial"/>
              <a:ea typeface="Arial"/>
              <a:cs typeface="Arial"/>
              <a:sym typeface="Arial"/>
            </a:endParaRPr>
          </a:p>
          <a:p>
            <a:pPr marL="1371600" marR="0" lvl="2" indent="-317500" algn="l" rtl="0">
              <a:lnSpc>
                <a:spcPct val="115000"/>
              </a:lnSpc>
              <a:spcBef>
                <a:spcPts val="0"/>
              </a:spcBef>
              <a:spcAft>
                <a:spcPts val="0"/>
              </a:spcAft>
              <a:buClr>
                <a:srgbClr val="373A3C"/>
              </a:buClr>
              <a:buSzPts val="1400"/>
              <a:buFont typeface="Courier New" panose="02070309020205020404" pitchFamily="49" charset="0"/>
              <a:buChar char="o"/>
            </a:pPr>
            <a:r>
              <a:rPr lang="en-GB" sz="1400" dirty="0">
                <a:solidFill>
                  <a:srgbClr val="373A3C"/>
                </a:solidFill>
                <a:latin typeface="Arial"/>
                <a:ea typeface="Arial"/>
                <a:cs typeface="Arial"/>
                <a:sym typeface="Arial"/>
              </a:rPr>
              <a:t>Scavenging PII from paper trails</a:t>
            </a:r>
            <a:endParaRPr sz="1400" dirty="0">
              <a:solidFill>
                <a:srgbClr val="373A3C"/>
              </a:solidFill>
              <a:latin typeface="Arial"/>
              <a:ea typeface="Arial"/>
              <a:cs typeface="Arial"/>
              <a:sym typeface="Arial"/>
            </a:endParaRPr>
          </a:p>
          <a:p>
            <a:pPr marL="1371600" marR="0" lvl="2" indent="-317500" algn="l" rtl="0">
              <a:lnSpc>
                <a:spcPct val="115000"/>
              </a:lnSpc>
              <a:spcBef>
                <a:spcPts val="0"/>
              </a:spcBef>
              <a:spcAft>
                <a:spcPts val="0"/>
              </a:spcAft>
              <a:buClr>
                <a:srgbClr val="373A3C"/>
              </a:buClr>
              <a:buSzPts val="1400"/>
              <a:buFont typeface="Courier New" panose="02070309020205020404" pitchFamily="49" charset="0"/>
              <a:buChar char="o"/>
            </a:pPr>
            <a:r>
              <a:rPr lang="en-GB" sz="1400" dirty="0">
                <a:solidFill>
                  <a:srgbClr val="373A3C"/>
                </a:solidFill>
                <a:latin typeface="Arial"/>
                <a:ea typeface="Arial"/>
                <a:cs typeface="Arial"/>
                <a:sym typeface="Arial"/>
              </a:rPr>
              <a:t>Extract information from old/used gadgets</a:t>
            </a:r>
            <a:endParaRPr sz="1400" dirty="0">
              <a:solidFill>
                <a:srgbClr val="373A3C"/>
              </a:solidFill>
              <a:latin typeface="Arial"/>
              <a:ea typeface="Arial"/>
              <a:cs typeface="Arial"/>
              <a:sym typeface="Arial"/>
            </a:endParaRPr>
          </a:p>
          <a:p>
            <a:pPr marL="1371600" marR="0" lvl="2" indent="-317500" algn="l" rtl="0">
              <a:lnSpc>
                <a:spcPct val="115000"/>
              </a:lnSpc>
              <a:spcBef>
                <a:spcPts val="0"/>
              </a:spcBef>
              <a:spcAft>
                <a:spcPts val="0"/>
              </a:spcAft>
              <a:buClr>
                <a:srgbClr val="373A3C"/>
              </a:buClr>
              <a:buSzPts val="1400"/>
              <a:buFont typeface="Courier New" panose="02070309020205020404" pitchFamily="49" charset="0"/>
              <a:buChar char="o"/>
            </a:pPr>
            <a:r>
              <a:rPr lang="en-GB" sz="1400" dirty="0">
                <a:solidFill>
                  <a:srgbClr val="373A3C"/>
                </a:solidFill>
                <a:latin typeface="Arial"/>
                <a:ea typeface="Arial"/>
                <a:cs typeface="Arial"/>
                <a:sym typeface="Arial"/>
              </a:rPr>
              <a:t>Fabricate social engineering attacks</a:t>
            </a:r>
            <a:endParaRPr sz="1400" dirty="0">
              <a:solidFill>
                <a:srgbClr val="373A3C"/>
              </a:solidFill>
              <a:latin typeface="Arial"/>
              <a:ea typeface="Arial"/>
              <a:cs typeface="Arial"/>
              <a:sym typeface="Arial"/>
            </a:endParaRPr>
          </a:p>
          <a:p>
            <a:pPr marL="1371600" marR="0" lvl="2" indent="-317500" algn="l" rtl="0">
              <a:lnSpc>
                <a:spcPct val="115000"/>
              </a:lnSpc>
              <a:spcBef>
                <a:spcPts val="0"/>
              </a:spcBef>
              <a:spcAft>
                <a:spcPts val="0"/>
              </a:spcAft>
              <a:buClr>
                <a:srgbClr val="373A3C"/>
              </a:buClr>
              <a:buSzPts val="1400"/>
              <a:buFont typeface="Courier New" panose="02070309020205020404" pitchFamily="49" charset="0"/>
              <a:buChar char="o"/>
            </a:pPr>
            <a:r>
              <a:rPr lang="en-GB" sz="1400" dirty="0">
                <a:solidFill>
                  <a:srgbClr val="373A3C"/>
                </a:solidFill>
                <a:latin typeface="Arial"/>
                <a:ea typeface="Arial"/>
                <a:cs typeface="Arial"/>
                <a:sym typeface="Arial"/>
              </a:rPr>
              <a:t>Unauthorized to sensitive records</a:t>
            </a:r>
            <a:endParaRPr sz="1400" dirty="0">
              <a:solidFill>
                <a:srgbClr val="373A3C"/>
              </a:solidFill>
              <a:latin typeface="Arial"/>
              <a:ea typeface="Arial"/>
              <a:cs typeface="Arial"/>
              <a:sym typeface="Arial"/>
            </a:endParaRPr>
          </a:p>
        </p:txBody>
      </p:sp>
      <p:sp>
        <p:nvSpPr>
          <p:cNvPr id="95" name="Google Shape;9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3</a:t>
            </a:fld>
            <a:endParaRPr>
              <a:solidFill>
                <a:schemeClr val="accent1"/>
              </a:solidFill>
            </a:endParaRPr>
          </a:p>
        </p:txBody>
      </p:sp>
      <p:pic>
        <p:nvPicPr>
          <p:cNvPr id="2" name="Audio 1">
            <a:hlinkClick r:id="" action="ppaction://media"/>
            <a:extLst>
              <a:ext uri="{FF2B5EF4-FFF2-40B4-BE49-F238E27FC236}">
                <a16:creationId xmlns:a16="http://schemas.microsoft.com/office/drawing/2014/main" id="{7146D172-47A2-4592-B167-2A4511A30C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1978"/>
    </mc:Choice>
    <mc:Fallback xmlns="">
      <p:transition spd="slow" advTm="121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6"/>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Research Problem</a:t>
            </a:r>
            <a:endParaRPr dirty="0"/>
          </a:p>
        </p:txBody>
      </p:sp>
      <p:sp>
        <p:nvSpPr>
          <p:cNvPr id="108" name="Google Shape;108;p16"/>
          <p:cNvSpPr txBox="1">
            <a:spLocks noGrp="1"/>
          </p:cNvSpPr>
          <p:nvPr>
            <p:ph type="body" idx="1"/>
          </p:nvPr>
        </p:nvSpPr>
        <p:spPr>
          <a:xfrm>
            <a:off x="727650" y="1342175"/>
            <a:ext cx="7688700" cy="3359400"/>
          </a:xfrm>
          <a:prstGeom prst="rect">
            <a:avLst/>
          </a:prstGeom>
        </p:spPr>
        <p:txBody>
          <a:bodyPr spcFirstLastPara="1" wrap="square" lIns="91425" tIns="91425" rIns="91425" bIns="91425" anchor="t" anchorCtr="0">
            <a:noAutofit/>
          </a:bodyPr>
          <a:lstStyle/>
          <a:p>
            <a:pPr marL="457200" marR="0" lvl="0" indent="-319405" algn="l" rtl="0">
              <a:lnSpc>
                <a:spcPct val="90000"/>
              </a:lnSpc>
              <a:spcBef>
                <a:spcPts val="1000"/>
              </a:spcBef>
              <a:spcAft>
                <a:spcPts val="0"/>
              </a:spcAft>
              <a:buClr>
                <a:srgbClr val="373A3C"/>
              </a:buClr>
              <a:buSzPct val="100000"/>
              <a:buFont typeface="Wingdings" panose="05000000000000000000" pitchFamily="2" charset="2"/>
              <a:buChar char="Ø"/>
            </a:pPr>
            <a:r>
              <a:rPr lang="en-GB" sz="1400" dirty="0">
                <a:solidFill>
                  <a:srgbClr val="373A3C"/>
                </a:solidFill>
                <a:latin typeface="Arial"/>
                <a:ea typeface="Arial"/>
                <a:cs typeface="Arial"/>
                <a:sym typeface="Arial"/>
              </a:rPr>
              <a:t>Lack of understanding of the risks these technologies bring at the community level include:  </a:t>
            </a:r>
            <a:endParaRPr sz="1400" dirty="0">
              <a:solidFill>
                <a:srgbClr val="373A3C"/>
              </a:solidFill>
              <a:latin typeface="Arial"/>
              <a:ea typeface="Arial"/>
              <a:cs typeface="Arial"/>
              <a:sym typeface="Arial"/>
            </a:endParaRPr>
          </a:p>
          <a:p>
            <a:pPr marL="914400" marR="0" lvl="1" indent="-319405" algn="l" rtl="0">
              <a:lnSpc>
                <a:spcPct val="90000"/>
              </a:lnSpc>
              <a:spcBef>
                <a:spcPts val="0"/>
              </a:spcBef>
              <a:spcAft>
                <a:spcPts val="0"/>
              </a:spcAft>
              <a:buClr>
                <a:srgbClr val="373A3C"/>
              </a:buClr>
              <a:buSzPct val="100000"/>
              <a:buFont typeface="Arial" panose="020B0604020202020204" pitchFamily="34" charset="0"/>
              <a:buChar char="•"/>
            </a:pPr>
            <a:r>
              <a:rPr lang="en-GB" sz="1400" dirty="0">
                <a:solidFill>
                  <a:srgbClr val="373A3C"/>
                </a:solidFill>
                <a:latin typeface="Arial"/>
                <a:ea typeface="Arial"/>
                <a:cs typeface="Arial"/>
                <a:sym typeface="Arial"/>
              </a:rPr>
              <a:t>Large attack surface due to the number of devices required.</a:t>
            </a:r>
            <a:endParaRPr sz="1400" dirty="0">
              <a:solidFill>
                <a:srgbClr val="373A3C"/>
              </a:solidFill>
              <a:latin typeface="Arial"/>
              <a:ea typeface="Arial"/>
              <a:cs typeface="Arial"/>
              <a:sym typeface="Arial"/>
            </a:endParaRPr>
          </a:p>
          <a:p>
            <a:pPr marL="914400" marR="0" lvl="1" indent="-319405" algn="l" rtl="0">
              <a:lnSpc>
                <a:spcPct val="90000"/>
              </a:lnSpc>
              <a:spcBef>
                <a:spcPts val="0"/>
              </a:spcBef>
              <a:spcAft>
                <a:spcPts val="0"/>
              </a:spcAft>
              <a:buClr>
                <a:srgbClr val="373A3C"/>
              </a:buClr>
              <a:buSzPct val="100000"/>
              <a:buFont typeface="Arial" panose="020B0604020202020204" pitchFamily="34" charset="0"/>
              <a:buChar char="•"/>
            </a:pPr>
            <a:r>
              <a:rPr lang="en-GB" sz="1400" dirty="0">
                <a:solidFill>
                  <a:srgbClr val="373A3C"/>
                </a:solidFill>
                <a:latin typeface="Arial"/>
                <a:ea typeface="Arial"/>
                <a:cs typeface="Arial"/>
                <a:sym typeface="Arial"/>
              </a:rPr>
              <a:t>Limited processing power and resources (battery, charge, processing)</a:t>
            </a:r>
            <a:endParaRPr sz="1400" dirty="0">
              <a:solidFill>
                <a:srgbClr val="373A3C"/>
              </a:solidFill>
              <a:latin typeface="Arial"/>
              <a:ea typeface="Arial"/>
              <a:cs typeface="Arial"/>
              <a:sym typeface="Arial"/>
            </a:endParaRPr>
          </a:p>
          <a:p>
            <a:pPr marL="914400" marR="0" lvl="1" indent="-319405" algn="l" rtl="0">
              <a:lnSpc>
                <a:spcPct val="90000"/>
              </a:lnSpc>
              <a:spcBef>
                <a:spcPts val="0"/>
              </a:spcBef>
              <a:spcAft>
                <a:spcPts val="0"/>
              </a:spcAft>
              <a:buClr>
                <a:srgbClr val="373A3C"/>
              </a:buClr>
              <a:buSzPct val="100000"/>
              <a:buFont typeface="Arial" panose="020B0604020202020204" pitchFamily="34" charset="0"/>
              <a:buChar char="•"/>
            </a:pPr>
            <a:r>
              <a:rPr lang="en-GB" sz="1400" dirty="0">
                <a:solidFill>
                  <a:srgbClr val="373A3C"/>
                </a:solidFill>
                <a:latin typeface="Arial"/>
                <a:ea typeface="Arial"/>
                <a:cs typeface="Arial"/>
                <a:sym typeface="Arial"/>
              </a:rPr>
              <a:t>Require uninterrupted connectivity to control centre.</a:t>
            </a:r>
            <a:endParaRPr sz="1400" dirty="0">
              <a:solidFill>
                <a:srgbClr val="373A3C"/>
              </a:solidFill>
              <a:latin typeface="Arial"/>
              <a:ea typeface="Arial"/>
              <a:cs typeface="Arial"/>
              <a:sym typeface="Arial"/>
            </a:endParaRPr>
          </a:p>
          <a:p>
            <a:pPr marL="914400" marR="0" lvl="1" indent="-319405" algn="l" rtl="0">
              <a:lnSpc>
                <a:spcPct val="90000"/>
              </a:lnSpc>
              <a:spcBef>
                <a:spcPts val="0"/>
              </a:spcBef>
              <a:spcAft>
                <a:spcPts val="0"/>
              </a:spcAft>
              <a:buClr>
                <a:srgbClr val="373A3C"/>
              </a:buClr>
              <a:buSzPct val="100000"/>
              <a:buFont typeface="Arial" panose="020B0604020202020204" pitchFamily="34" charset="0"/>
              <a:buChar char="•"/>
            </a:pPr>
            <a:r>
              <a:rPr lang="en-GB" sz="1400" dirty="0">
                <a:solidFill>
                  <a:srgbClr val="373A3C"/>
                </a:solidFill>
                <a:latin typeface="Arial"/>
                <a:ea typeface="Arial"/>
                <a:cs typeface="Arial"/>
                <a:sym typeface="Arial"/>
              </a:rPr>
              <a:t>Provisions for manual override in case of malfunction.</a:t>
            </a:r>
            <a:endParaRPr sz="1400" dirty="0">
              <a:solidFill>
                <a:srgbClr val="373A3C"/>
              </a:solidFill>
              <a:latin typeface="Arial"/>
              <a:ea typeface="Arial"/>
              <a:cs typeface="Arial"/>
              <a:sym typeface="Arial"/>
            </a:endParaRPr>
          </a:p>
          <a:p>
            <a:pPr marL="914400" marR="0" lvl="1" indent="-319405" algn="l" rtl="0">
              <a:lnSpc>
                <a:spcPct val="90000"/>
              </a:lnSpc>
              <a:spcBef>
                <a:spcPts val="0"/>
              </a:spcBef>
              <a:spcAft>
                <a:spcPts val="0"/>
              </a:spcAft>
              <a:buClr>
                <a:srgbClr val="373A3C"/>
              </a:buClr>
              <a:buSzPct val="100000"/>
              <a:buFont typeface="Arial" panose="020B0604020202020204" pitchFamily="34" charset="0"/>
              <a:buChar char="•"/>
            </a:pPr>
            <a:r>
              <a:rPr lang="en-GB" sz="1400" dirty="0">
                <a:solidFill>
                  <a:srgbClr val="373A3C"/>
                </a:solidFill>
                <a:latin typeface="Arial"/>
                <a:ea typeface="Arial"/>
                <a:cs typeface="Arial"/>
                <a:sym typeface="Arial"/>
              </a:rPr>
              <a:t>Protection against/hacking.</a:t>
            </a:r>
            <a:endParaRPr sz="1400" dirty="0">
              <a:solidFill>
                <a:srgbClr val="373A3C"/>
              </a:solidFill>
              <a:latin typeface="Arial"/>
              <a:ea typeface="Arial"/>
              <a:cs typeface="Arial"/>
              <a:sym typeface="Arial"/>
            </a:endParaRPr>
          </a:p>
          <a:p>
            <a:pPr marL="914400" marR="0" lvl="1" indent="-319405" algn="l" rtl="0">
              <a:lnSpc>
                <a:spcPct val="90000"/>
              </a:lnSpc>
              <a:spcBef>
                <a:spcPts val="0"/>
              </a:spcBef>
              <a:spcAft>
                <a:spcPts val="0"/>
              </a:spcAft>
              <a:buClr>
                <a:srgbClr val="373A3C"/>
              </a:buClr>
              <a:buSzPct val="100000"/>
              <a:buFont typeface="Arial" panose="020B0604020202020204" pitchFamily="34" charset="0"/>
              <a:buChar char="•"/>
            </a:pPr>
            <a:r>
              <a:rPr lang="en-GB" sz="1400" dirty="0">
                <a:solidFill>
                  <a:srgbClr val="373A3C"/>
                </a:solidFill>
                <a:latin typeface="Arial"/>
                <a:ea typeface="Arial"/>
                <a:cs typeface="Arial"/>
                <a:sym typeface="Arial"/>
              </a:rPr>
              <a:t>Difficult to service/upgrade once deployed.</a:t>
            </a:r>
            <a:endParaRPr sz="1400" dirty="0">
              <a:solidFill>
                <a:srgbClr val="373A3C"/>
              </a:solidFill>
              <a:latin typeface="Arial"/>
              <a:ea typeface="Arial"/>
              <a:cs typeface="Arial"/>
              <a:sym typeface="Arial"/>
            </a:endParaRPr>
          </a:p>
          <a:p>
            <a:pPr marL="457200" lvl="0" indent="-319405" algn="l" rtl="0">
              <a:lnSpc>
                <a:spcPct val="90000"/>
              </a:lnSpc>
              <a:spcBef>
                <a:spcPts val="1000"/>
              </a:spcBef>
              <a:spcAft>
                <a:spcPts val="0"/>
              </a:spcAft>
              <a:buClr>
                <a:srgbClr val="373A3C"/>
              </a:buClr>
              <a:buSzPct val="100000"/>
              <a:buFont typeface="Wingdings" panose="05000000000000000000" pitchFamily="2" charset="2"/>
              <a:buChar char="Ø"/>
            </a:pPr>
            <a:r>
              <a:rPr lang="en-GB" sz="1400" dirty="0">
                <a:solidFill>
                  <a:srgbClr val="373A3C"/>
                </a:solidFill>
                <a:latin typeface="Arial"/>
                <a:ea typeface="Arial"/>
                <a:cs typeface="Arial"/>
                <a:sym typeface="Arial"/>
              </a:rPr>
              <a:t>Hence, we propose to test a prospective taxonomy that identifies areas to exercise idea of "security by design”, by inculcating security in </a:t>
            </a:r>
            <a:r>
              <a:rPr lang="en-US" sz="1400" dirty="0">
                <a:solidFill>
                  <a:srgbClr val="373A3C"/>
                </a:solidFill>
                <a:latin typeface="Arial"/>
                <a:ea typeface="Arial"/>
                <a:cs typeface="Arial"/>
                <a:sym typeface="Arial"/>
              </a:rPr>
              <a:t>very</a:t>
            </a:r>
            <a:r>
              <a:rPr lang="en-GB" sz="1400" dirty="0">
                <a:solidFill>
                  <a:srgbClr val="373A3C"/>
                </a:solidFill>
                <a:latin typeface="Arial"/>
                <a:ea typeface="Arial"/>
                <a:cs typeface="Arial"/>
                <a:sym typeface="Arial"/>
              </a:rPr>
              <a:t> phases of waste management system.</a:t>
            </a:r>
            <a:endParaRPr sz="1400" dirty="0">
              <a:solidFill>
                <a:srgbClr val="373A3C"/>
              </a:solidFill>
              <a:latin typeface="Arial"/>
              <a:ea typeface="Arial"/>
              <a:cs typeface="Arial"/>
              <a:sym typeface="Arial"/>
            </a:endParaRPr>
          </a:p>
          <a:p>
            <a:pPr marL="914400" lvl="1" indent="-319405" algn="l" rtl="0">
              <a:lnSpc>
                <a:spcPct val="90000"/>
              </a:lnSpc>
              <a:spcBef>
                <a:spcPts val="0"/>
              </a:spcBef>
              <a:spcAft>
                <a:spcPts val="0"/>
              </a:spcAft>
              <a:buClr>
                <a:srgbClr val="373A3C"/>
              </a:buClr>
              <a:buSzPct val="100000"/>
              <a:buFont typeface="Arial" panose="020B0604020202020204" pitchFamily="34" charset="0"/>
              <a:buChar char="•"/>
            </a:pPr>
            <a:r>
              <a:rPr lang="en-GB" sz="1400" dirty="0">
                <a:solidFill>
                  <a:srgbClr val="373A3C"/>
                </a:solidFill>
                <a:latin typeface="Arial"/>
                <a:ea typeface="Arial"/>
                <a:cs typeface="Arial"/>
                <a:sym typeface="Arial"/>
              </a:rPr>
              <a:t>Collection</a:t>
            </a:r>
            <a:endParaRPr sz="1400" dirty="0">
              <a:solidFill>
                <a:srgbClr val="373A3C"/>
              </a:solidFill>
              <a:latin typeface="Arial"/>
              <a:ea typeface="Arial"/>
              <a:cs typeface="Arial"/>
              <a:sym typeface="Arial"/>
            </a:endParaRPr>
          </a:p>
          <a:p>
            <a:pPr marL="914400" lvl="1" indent="-319405" algn="l" rtl="0">
              <a:lnSpc>
                <a:spcPct val="90000"/>
              </a:lnSpc>
              <a:spcBef>
                <a:spcPts val="0"/>
              </a:spcBef>
              <a:spcAft>
                <a:spcPts val="0"/>
              </a:spcAft>
              <a:buClr>
                <a:srgbClr val="373A3C"/>
              </a:buClr>
              <a:buSzPct val="100000"/>
              <a:buFont typeface="Arial" panose="020B0604020202020204" pitchFamily="34" charset="0"/>
              <a:buChar char="•"/>
            </a:pPr>
            <a:r>
              <a:rPr lang="en-GB" sz="1400" dirty="0">
                <a:solidFill>
                  <a:srgbClr val="373A3C"/>
                </a:solidFill>
                <a:latin typeface="Arial"/>
                <a:ea typeface="Arial"/>
                <a:cs typeface="Arial"/>
                <a:sym typeface="Arial"/>
              </a:rPr>
              <a:t>Transportation</a:t>
            </a:r>
            <a:endParaRPr sz="1400" dirty="0">
              <a:solidFill>
                <a:srgbClr val="373A3C"/>
              </a:solidFill>
              <a:latin typeface="Arial"/>
              <a:ea typeface="Arial"/>
              <a:cs typeface="Arial"/>
              <a:sym typeface="Arial"/>
            </a:endParaRPr>
          </a:p>
          <a:p>
            <a:pPr marL="914400" lvl="1" indent="-319405" algn="l" rtl="0">
              <a:lnSpc>
                <a:spcPct val="90000"/>
              </a:lnSpc>
              <a:spcBef>
                <a:spcPts val="0"/>
              </a:spcBef>
              <a:spcAft>
                <a:spcPts val="0"/>
              </a:spcAft>
              <a:buClr>
                <a:srgbClr val="373A3C"/>
              </a:buClr>
              <a:buSzPct val="100000"/>
              <a:buFont typeface="Arial" panose="020B0604020202020204" pitchFamily="34" charset="0"/>
              <a:buChar char="•"/>
            </a:pPr>
            <a:r>
              <a:rPr lang="en-GB" sz="1400" dirty="0">
                <a:solidFill>
                  <a:srgbClr val="373A3C"/>
                </a:solidFill>
                <a:latin typeface="Arial"/>
                <a:ea typeface="Arial"/>
                <a:cs typeface="Arial"/>
                <a:sym typeface="Arial"/>
              </a:rPr>
              <a:t>Disposal.</a:t>
            </a:r>
            <a:endParaRPr sz="1400" dirty="0">
              <a:solidFill>
                <a:srgbClr val="373A3C"/>
              </a:solidFill>
              <a:latin typeface="Arial"/>
              <a:ea typeface="Arial"/>
              <a:cs typeface="Arial"/>
              <a:sym typeface="Arial"/>
            </a:endParaRPr>
          </a:p>
        </p:txBody>
      </p:sp>
      <p:sp>
        <p:nvSpPr>
          <p:cNvPr id="109" name="Google Shape;109;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4</a:t>
            </a:fld>
            <a:endParaRPr>
              <a:solidFill>
                <a:schemeClr val="accent1"/>
              </a:solidFill>
            </a:endParaRPr>
          </a:p>
        </p:txBody>
      </p:sp>
      <p:pic>
        <p:nvPicPr>
          <p:cNvPr id="6" name="Audio 5">
            <a:hlinkClick r:id="" action="ppaction://media"/>
            <a:extLst>
              <a:ext uri="{FF2B5EF4-FFF2-40B4-BE49-F238E27FC236}">
                <a16:creationId xmlns:a16="http://schemas.microsoft.com/office/drawing/2014/main" id="{3177B039-F2C8-4A49-8A48-C67710071E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9782"/>
    </mc:Choice>
    <mc:Fallback xmlns="">
      <p:transition spd="slow" advTm="59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Research Question</a:t>
            </a:r>
            <a:endParaRPr dirty="0"/>
          </a:p>
        </p:txBody>
      </p:sp>
      <p:sp>
        <p:nvSpPr>
          <p:cNvPr id="115" name="Google Shape;115;p17"/>
          <p:cNvSpPr txBox="1">
            <a:spLocks noGrp="1"/>
          </p:cNvSpPr>
          <p:nvPr>
            <p:ph type="body" idx="1"/>
          </p:nvPr>
        </p:nvSpPr>
        <p:spPr>
          <a:xfrm>
            <a:off x="727650" y="1817700"/>
            <a:ext cx="7688700" cy="1508100"/>
          </a:xfrm>
          <a:prstGeom prst="rect">
            <a:avLst/>
          </a:prstGeom>
        </p:spPr>
        <p:txBody>
          <a:bodyPr spcFirstLastPara="1" wrap="square" lIns="91425" tIns="91425" rIns="91425" bIns="91425" anchor="t" anchorCtr="0">
            <a:normAutofit fontScale="92500" lnSpcReduction="10000"/>
          </a:bodyPr>
          <a:lstStyle/>
          <a:p>
            <a:pPr marL="0" lvl="0" indent="0" algn="just" rtl="0">
              <a:lnSpc>
                <a:spcPct val="90000"/>
              </a:lnSpc>
              <a:spcBef>
                <a:spcPts val="1000"/>
              </a:spcBef>
              <a:spcAft>
                <a:spcPts val="0"/>
              </a:spcAft>
              <a:buNone/>
            </a:pPr>
            <a:r>
              <a:rPr lang="en-US" sz="1800" b="0" i="0" u="none" strike="noStrike" dirty="0">
                <a:solidFill>
                  <a:srgbClr val="373A3C"/>
                </a:solidFill>
                <a:effectLst/>
                <a:latin typeface="Raleway" panose="020B0604020202020204" pitchFamily="2" charset="0"/>
              </a:rPr>
              <a:t>How can we introduce an added layer of security to the existing infrastructure of IoT based waste management systems while considering the real-world challenges that can influence their implementation? </a:t>
            </a:r>
          </a:p>
          <a:p>
            <a:pPr marL="0" lvl="0" indent="0" algn="just" rtl="0">
              <a:lnSpc>
                <a:spcPct val="90000"/>
              </a:lnSpc>
              <a:spcBef>
                <a:spcPts val="1000"/>
              </a:spcBef>
              <a:spcAft>
                <a:spcPts val="0"/>
              </a:spcAft>
              <a:buNone/>
            </a:pPr>
            <a:r>
              <a:rPr lang="en-US" sz="1800" b="0" i="0" u="none" strike="noStrike" dirty="0">
                <a:solidFill>
                  <a:srgbClr val="373A3C"/>
                </a:solidFill>
                <a:effectLst/>
                <a:latin typeface="Raleway" panose="020B0604020202020204" pitchFamily="2" charset="0"/>
              </a:rPr>
              <a:t>While abstaining any increase in the number of devices or security overheads for the people on the ground.</a:t>
            </a:r>
          </a:p>
        </p:txBody>
      </p:sp>
      <p:sp>
        <p:nvSpPr>
          <p:cNvPr id="116" name="Google Shape;116;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5</a:t>
            </a:fld>
            <a:endParaRPr>
              <a:solidFill>
                <a:schemeClr val="accent1"/>
              </a:solidFill>
            </a:endParaRPr>
          </a:p>
        </p:txBody>
      </p:sp>
      <p:pic>
        <p:nvPicPr>
          <p:cNvPr id="7" name="Audio 6">
            <a:hlinkClick r:id="" action="ppaction://media"/>
            <a:extLst>
              <a:ext uri="{FF2B5EF4-FFF2-40B4-BE49-F238E27FC236}">
                <a16:creationId xmlns:a16="http://schemas.microsoft.com/office/drawing/2014/main" id="{A341D2F8-26F9-4785-86D3-6C34F01711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115"/>
    </mc:Choice>
    <mc:Fallback xmlns="">
      <p:transition spd="slow" advTm="251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8"/>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Literature review</a:t>
            </a:r>
            <a:endParaRPr dirty="0"/>
          </a:p>
        </p:txBody>
      </p:sp>
      <p:sp>
        <p:nvSpPr>
          <p:cNvPr id="122" name="Google Shape;122;p18"/>
          <p:cNvSpPr txBox="1">
            <a:spLocks noGrp="1"/>
          </p:cNvSpPr>
          <p:nvPr>
            <p:ph type="body" idx="1"/>
          </p:nvPr>
        </p:nvSpPr>
        <p:spPr>
          <a:xfrm>
            <a:off x="727650" y="1117150"/>
            <a:ext cx="7688700" cy="3359400"/>
          </a:xfrm>
          <a:prstGeom prst="rect">
            <a:avLst/>
          </a:prstGeom>
        </p:spPr>
        <p:txBody>
          <a:bodyPr spcFirstLastPara="1" wrap="square" lIns="91425" tIns="91425" rIns="91425" bIns="91425" anchor="t" anchorCtr="0">
            <a:noAutofit/>
          </a:bodyPr>
          <a:lstStyle/>
          <a:p>
            <a:pPr marL="457200" lvl="0" indent="-319405" algn="l" rtl="0">
              <a:lnSpc>
                <a:spcPct val="90000"/>
              </a:lnSpc>
              <a:spcBef>
                <a:spcPts val="1000"/>
              </a:spcBef>
              <a:spcAft>
                <a:spcPts val="0"/>
              </a:spcAft>
              <a:buClr>
                <a:srgbClr val="373A3C"/>
              </a:buClr>
              <a:buSzPct val="100000"/>
              <a:buFont typeface="Wingdings" panose="05000000000000000000" pitchFamily="2" charset="2"/>
              <a:buChar char="Ø"/>
            </a:pPr>
            <a:r>
              <a:rPr lang="en-GB" sz="1400" dirty="0">
                <a:solidFill>
                  <a:srgbClr val="373A3C"/>
                </a:solidFill>
                <a:latin typeface="Arial"/>
                <a:ea typeface="Arial"/>
                <a:cs typeface="Arial"/>
                <a:sym typeface="Arial"/>
              </a:rPr>
              <a:t>Smart device industry is focused on cost effectiveness, efficiency, durability &amp; production costs.</a:t>
            </a:r>
            <a:endParaRPr sz="1400" dirty="0">
              <a:solidFill>
                <a:srgbClr val="373A3C"/>
              </a:solidFill>
              <a:latin typeface="Arial"/>
              <a:ea typeface="Arial"/>
              <a:cs typeface="Arial"/>
              <a:sym typeface="Arial"/>
            </a:endParaRPr>
          </a:p>
          <a:p>
            <a:pPr marL="457200" lvl="0" indent="-319405" algn="l" rtl="0">
              <a:lnSpc>
                <a:spcPct val="90000"/>
              </a:lnSpc>
              <a:spcBef>
                <a:spcPts val="1000"/>
              </a:spcBef>
              <a:spcAft>
                <a:spcPts val="0"/>
              </a:spcAft>
              <a:buClr>
                <a:srgbClr val="373A3C"/>
              </a:buClr>
              <a:buSzPct val="100000"/>
              <a:buFont typeface="Wingdings" panose="05000000000000000000" pitchFamily="2" charset="2"/>
              <a:buChar char="Ø"/>
            </a:pPr>
            <a:r>
              <a:rPr lang="en-GB" sz="1400" dirty="0">
                <a:solidFill>
                  <a:srgbClr val="373A3C"/>
                </a:solidFill>
                <a:latin typeface="Arial"/>
                <a:ea typeface="Arial"/>
                <a:cs typeface="Arial"/>
                <a:sym typeface="Arial"/>
              </a:rPr>
              <a:t>Sensors can be used in multiple configurations and settings </a:t>
            </a:r>
          </a:p>
          <a:p>
            <a:pPr marL="457200" lvl="0" indent="-319405" algn="l" rtl="0">
              <a:lnSpc>
                <a:spcPct val="90000"/>
              </a:lnSpc>
              <a:spcBef>
                <a:spcPts val="1000"/>
              </a:spcBef>
              <a:spcAft>
                <a:spcPts val="0"/>
              </a:spcAft>
              <a:buClr>
                <a:srgbClr val="373A3C"/>
              </a:buClr>
              <a:buSzPct val="100000"/>
              <a:buFont typeface="Wingdings" panose="05000000000000000000" pitchFamily="2" charset="2"/>
              <a:buChar char="Ø"/>
            </a:pPr>
            <a:r>
              <a:rPr lang="en-GB" sz="1400" dirty="0">
                <a:solidFill>
                  <a:srgbClr val="373A3C"/>
                </a:solidFill>
                <a:latin typeface="Arial"/>
                <a:ea typeface="Arial"/>
                <a:cs typeface="Arial"/>
                <a:sym typeface="Arial"/>
              </a:rPr>
              <a:t>IoT sensors rely on the telecommunications infrastructure to transmit the </a:t>
            </a:r>
            <a:r>
              <a:rPr lang="en-US" sz="1400" dirty="0">
                <a:solidFill>
                  <a:srgbClr val="373A3C"/>
                </a:solidFill>
                <a:latin typeface="Arial"/>
                <a:ea typeface="Arial"/>
                <a:cs typeface="Arial"/>
                <a:sym typeface="Arial"/>
              </a:rPr>
              <a:t>data.</a:t>
            </a:r>
          </a:p>
          <a:p>
            <a:pPr marL="457200" lvl="0" indent="-319405" algn="l" rtl="0">
              <a:lnSpc>
                <a:spcPct val="90000"/>
              </a:lnSpc>
              <a:spcBef>
                <a:spcPts val="1000"/>
              </a:spcBef>
              <a:spcAft>
                <a:spcPts val="0"/>
              </a:spcAft>
              <a:buClr>
                <a:srgbClr val="373A3C"/>
              </a:buClr>
              <a:buSzPct val="100000"/>
              <a:buFont typeface="Wingdings" panose="05000000000000000000" pitchFamily="2" charset="2"/>
              <a:buChar char="Ø"/>
            </a:pPr>
            <a:r>
              <a:rPr lang="en-US" sz="1400" dirty="0">
                <a:solidFill>
                  <a:srgbClr val="373A3C"/>
                </a:solidFill>
                <a:latin typeface="Arial"/>
                <a:ea typeface="Arial"/>
                <a:cs typeface="Arial"/>
                <a:sym typeface="Arial"/>
              </a:rPr>
              <a:t>Data generated by the sensors not only allow to understand the usage trends but serve as datasets to model to scale the critical infrastructure.</a:t>
            </a:r>
          </a:p>
          <a:p>
            <a:pPr marL="457200" lvl="0" indent="-319405" algn="l" rtl="0">
              <a:lnSpc>
                <a:spcPct val="90000"/>
              </a:lnSpc>
              <a:spcBef>
                <a:spcPts val="1000"/>
              </a:spcBef>
              <a:spcAft>
                <a:spcPts val="0"/>
              </a:spcAft>
              <a:buClr>
                <a:srgbClr val="373A3C"/>
              </a:buClr>
              <a:buSzPct val="100000"/>
              <a:buFont typeface="Wingdings" panose="05000000000000000000" pitchFamily="2" charset="2"/>
              <a:buChar char="Ø"/>
            </a:pPr>
            <a:r>
              <a:rPr lang="en-GB" sz="1400" dirty="0">
                <a:solidFill>
                  <a:srgbClr val="373A3C"/>
                </a:solidFill>
                <a:latin typeface="Arial"/>
                <a:ea typeface="Arial"/>
                <a:cs typeface="Arial"/>
                <a:sym typeface="Arial"/>
              </a:rPr>
              <a:t>Cyber attacks targeting the critical infrastructure can directly impact the routine functioning of the society, ecological health, data privacy and worst even human life. </a:t>
            </a:r>
          </a:p>
          <a:p>
            <a:pPr marL="457200" lvl="0" indent="-319405" algn="l" rtl="0">
              <a:lnSpc>
                <a:spcPct val="90000"/>
              </a:lnSpc>
              <a:spcBef>
                <a:spcPts val="1000"/>
              </a:spcBef>
              <a:spcAft>
                <a:spcPts val="0"/>
              </a:spcAft>
              <a:buClr>
                <a:srgbClr val="373A3C"/>
              </a:buClr>
              <a:buSzPct val="100000"/>
              <a:buFont typeface="Wingdings" panose="05000000000000000000" pitchFamily="2" charset="2"/>
              <a:buChar char="Ø"/>
            </a:pPr>
            <a:r>
              <a:rPr lang="en-US" sz="1400" dirty="0">
                <a:solidFill>
                  <a:srgbClr val="373A3C"/>
                </a:solidFill>
                <a:latin typeface="Arial"/>
                <a:ea typeface="Arial"/>
                <a:cs typeface="Arial"/>
                <a:sym typeface="Arial"/>
              </a:rPr>
              <a:t>The potential cyberattacks to IoT based system along with the ways to mitigate them include:</a:t>
            </a:r>
          </a:p>
          <a:p>
            <a:pPr lvl="1" indent="-319405">
              <a:lnSpc>
                <a:spcPct val="90000"/>
              </a:lnSpc>
              <a:buClr>
                <a:srgbClr val="373A3C"/>
              </a:buClr>
              <a:buSzPct val="100000"/>
              <a:buFont typeface="+mj-lt"/>
              <a:buAutoNum type="arabicPeriod"/>
            </a:pPr>
            <a:r>
              <a:rPr lang="en-GB" sz="1200" dirty="0">
                <a:solidFill>
                  <a:srgbClr val="373A3C"/>
                </a:solidFill>
                <a:latin typeface="Arial"/>
                <a:ea typeface="Arial"/>
                <a:cs typeface="Arial"/>
                <a:sym typeface="Arial"/>
              </a:rPr>
              <a:t>Device Software Failure</a:t>
            </a:r>
          </a:p>
          <a:p>
            <a:pPr lvl="1" indent="-319405">
              <a:lnSpc>
                <a:spcPct val="90000"/>
              </a:lnSpc>
              <a:buClr>
                <a:srgbClr val="373A3C"/>
              </a:buClr>
              <a:buSzPct val="100000"/>
              <a:buFont typeface="+mj-lt"/>
              <a:buAutoNum type="arabicPeriod"/>
            </a:pPr>
            <a:r>
              <a:rPr lang="en-GB" sz="1200" dirty="0">
                <a:solidFill>
                  <a:srgbClr val="373A3C"/>
                </a:solidFill>
                <a:latin typeface="Arial"/>
                <a:ea typeface="Arial"/>
                <a:cs typeface="Arial"/>
                <a:sym typeface="Arial"/>
              </a:rPr>
              <a:t>Node Tampering Attack</a:t>
            </a:r>
          </a:p>
          <a:p>
            <a:pPr lvl="1" indent="-319405">
              <a:lnSpc>
                <a:spcPct val="90000"/>
              </a:lnSpc>
              <a:buClr>
                <a:srgbClr val="373A3C"/>
              </a:buClr>
              <a:buSzPct val="100000"/>
              <a:buFont typeface="+mj-lt"/>
              <a:buAutoNum type="arabicPeriod"/>
            </a:pPr>
            <a:r>
              <a:rPr lang="en-GB" sz="1200" dirty="0">
                <a:solidFill>
                  <a:srgbClr val="373A3C"/>
                </a:solidFill>
                <a:latin typeface="Arial"/>
                <a:ea typeface="Arial"/>
                <a:cs typeface="Arial"/>
                <a:sym typeface="Arial"/>
              </a:rPr>
              <a:t>Eavesdropping Attack</a:t>
            </a:r>
          </a:p>
          <a:p>
            <a:pPr lvl="1" indent="-319405">
              <a:lnSpc>
                <a:spcPct val="90000"/>
              </a:lnSpc>
              <a:buClr>
                <a:srgbClr val="373A3C"/>
              </a:buClr>
              <a:buSzPct val="100000"/>
              <a:buFont typeface="+mj-lt"/>
              <a:buAutoNum type="arabicPeriod"/>
            </a:pPr>
            <a:r>
              <a:rPr lang="en-GB" sz="1200" dirty="0">
                <a:solidFill>
                  <a:srgbClr val="373A3C"/>
                </a:solidFill>
                <a:latin typeface="Arial"/>
                <a:ea typeface="Arial"/>
                <a:cs typeface="Arial"/>
                <a:sym typeface="Arial"/>
              </a:rPr>
              <a:t>Malicious Code Injection</a:t>
            </a:r>
          </a:p>
          <a:p>
            <a:pPr lvl="1" indent="-319405">
              <a:lnSpc>
                <a:spcPct val="90000"/>
              </a:lnSpc>
              <a:buClr>
                <a:srgbClr val="373A3C"/>
              </a:buClr>
              <a:buSzPct val="100000"/>
              <a:buFont typeface="+mj-lt"/>
              <a:buAutoNum type="arabicPeriod"/>
            </a:pPr>
            <a:r>
              <a:rPr lang="en-GB" sz="1200" dirty="0">
                <a:solidFill>
                  <a:srgbClr val="373A3C"/>
                </a:solidFill>
                <a:latin typeface="Arial"/>
                <a:ea typeface="Arial"/>
                <a:cs typeface="Arial"/>
                <a:sym typeface="Arial"/>
              </a:rPr>
              <a:t>Unauthorized Access</a:t>
            </a:r>
          </a:p>
          <a:p>
            <a:pPr lvl="1" indent="-319405">
              <a:lnSpc>
                <a:spcPct val="90000"/>
              </a:lnSpc>
              <a:buClr>
                <a:srgbClr val="373A3C"/>
              </a:buClr>
              <a:buSzPct val="100000"/>
              <a:buFont typeface="+mj-lt"/>
              <a:buAutoNum type="arabicPeriod"/>
            </a:pPr>
            <a:r>
              <a:rPr lang="en-GB" sz="1200" dirty="0">
                <a:solidFill>
                  <a:srgbClr val="373A3C"/>
                </a:solidFill>
                <a:latin typeface="Arial"/>
                <a:ea typeface="Arial"/>
                <a:cs typeface="Arial"/>
                <a:sym typeface="Arial"/>
              </a:rPr>
              <a:t>Social Engineering Attack</a:t>
            </a:r>
            <a:endParaRPr sz="1200" dirty="0">
              <a:solidFill>
                <a:srgbClr val="373A3C"/>
              </a:solidFill>
              <a:latin typeface="Arial"/>
              <a:ea typeface="Arial"/>
              <a:cs typeface="Arial"/>
              <a:sym typeface="Arial"/>
            </a:endParaRPr>
          </a:p>
        </p:txBody>
      </p:sp>
      <p:sp>
        <p:nvSpPr>
          <p:cNvPr id="123" name="Google Shape;123;p1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6</a:t>
            </a:fld>
            <a:endParaRPr>
              <a:solidFill>
                <a:schemeClr val="accent1"/>
              </a:solidFill>
            </a:endParaRPr>
          </a:p>
        </p:txBody>
      </p:sp>
      <p:pic>
        <p:nvPicPr>
          <p:cNvPr id="2" name="Audio 1">
            <a:hlinkClick r:id="" action="ppaction://media"/>
            <a:extLst>
              <a:ext uri="{FF2B5EF4-FFF2-40B4-BE49-F238E27FC236}">
                <a16:creationId xmlns:a16="http://schemas.microsoft.com/office/drawing/2014/main" id="{A971D99C-2BB5-4421-A786-7A16E35FED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6487"/>
    </mc:Choice>
    <mc:Fallback>
      <p:transition spd="slow" advTm="286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Literature review(Continued)</a:t>
            </a:r>
            <a:endParaRPr dirty="0"/>
          </a:p>
        </p:txBody>
      </p:sp>
      <p:sp>
        <p:nvSpPr>
          <p:cNvPr id="129" name="Google Shape;129;p1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7</a:t>
            </a:fld>
            <a:endParaRPr>
              <a:solidFill>
                <a:schemeClr val="accent1"/>
              </a:solidFill>
            </a:endParaRPr>
          </a:p>
        </p:txBody>
      </p:sp>
      <p:pic>
        <p:nvPicPr>
          <p:cNvPr id="130" name="Google Shape;130;p19"/>
          <p:cNvPicPr preferRelativeResize="0"/>
          <p:nvPr/>
        </p:nvPicPr>
        <p:blipFill>
          <a:blip r:embed="rId5">
            <a:alphaModFix/>
          </a:blip>
          <a:stretch>
            <a:fillRect/>
          </a:stretch>
        </p:blipFill>
        <p:spPr>
          <a:xfrm>
            <a:off x="1413929" y="1556176"/>
            <a:ext cx="6316142" cy="3005374"/>
          </a:xfrm>
          <a:prstGeom prst="rect">
            <a:avLst/>
          </a:prstGeom>
          <a:noFill/>
          <a:ln>
            <a:noFill/>
          </a:ln>
        </p:spPr>
      </p:pic>
      <p:pic>
        <p:nvPicPr>
          <p:cNvPr id="2" name="Audio 1">
            <a:hlinkClick r:id="" action="ppaction://media"/>
            <a:extLst>
              <a:ext uri="{FF2B5EF4-FFF2-40B4-BE49-F238E27FC236}">
                <a16:creationId xmlns:a16="http://schemas.microsoft.com/office/drawing/2014/main" id="{CEE9E232-F9EB-47B9-877B-E5556D8E6B0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1293"/>
    </mc:Choice>
    <mc:Fallback xmlns="">
      <p:transition spd="slow" advTm="612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8</a:t>
            </a:fld>
            <a:endParaRPr>
              <a:solidFill>
                <a:schemeClr val="accent1"/>
              </a:solidFill>
            </a:endParaRPr>
          </a:p>
        </p:txBody>
      </p:sp>
      <p:sp>
        <p:nvSpPr>
          <p:cNvPr id="137" name="Google Shape;137;p20"/>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Research Methodology</a:t>
            </a:r>
            <a:endParaRPr dirty="0"/>
          </a:p>
        </p:txBody>
      </p:sp>
      <p:sp>
        <p:nvSpPr>
          <p:cNvPr id="9" name="TextBox 8">
            <a:extLst>
              <a:ext uri="{FF2B5EF4-FFF2-40B4-BE49-F238E27FC236}">
                <a16:creationId xmlns:a16="http://schemas.microsoft.com/office/drawing/2014/main" id="{17C70C61-3785-4CAF-A9D2-0875AC68B5F8}"/>
              </a:ext>
            </a:extLst>
          </p:cNvPr>
          <p:cNvSpPr txBox="1"/>
          <p:nvPr/>
        </p:nvSpPr>
        <p:spPr>
          <a:xfrm>
            <a:off x="727650" y="1823941"/>
            <a:ext cx="4572000" cy="2219069"/>
          </a:xfrm>
          <a:prstGeom prst="rect">
            <a:avLst/>
          </a:prstGeom>
          <a:noFill/>
        </p:spPr>
        <p:txBody>
          <a:bodyPr wrap="square">
            <a:spAutoFit/>
          </a:bodyPr>
          <a:lstStyle/>
          <a:p>
            <a:pPr marL="480695" lvl="0" indent="-342900" algn="l" rtl="0">
              <a:lnSpc>
                <a:spcPct val="90000"/>
              </a:lnSpc>
              <a:spcBef>
                <a:spcPts val="1000"/>
              </a:spcBef>
              <a:spcAft>
                <a:spcPts val="0"/>
              </a:spcAft>
              <a:buClr>
                <a:srgbClr val="373A3C"/>
              </a:buClr>
              <a:buSzPct val="100000"/>
              <a:buFont typeface="+mj-lt"/>
              <a:buAutoNum type="arabicPeriod"/>
            </a:pPr>
            <a:r>
              <a:rPr lang="en-US" sz="1400" dirty="0">
                <a:solidFill>
                  <a:srgbClr val="373A3C"/>
                </a:solidFill>
                <a:latin typeface="Arial"/>
                <a:ea typeface="Arial"/>
                <a:cs typeface="Arial"/>
                <a:sym typeface="Arial"/>
              </a:rPr>
              <a:t>Collaboration</a:t>
            </a:r>
          </a:p>
          <a:p>
            <a:pPr marL="480695" lvl="0" indent="-342900" algn="l" rtl="0">
              <a:lnSpc>
                <a:spcPct val="90000"/>
              </a:lnSpc>
              <a:spcBef>
                <a:spcPts val="1000"/>
              </a:spcBef>
              <a:spcAft>
                <a:spcPts val="0"/>
              </a:spcAft>
              <a:buClr>
                <a:srgbClr val="373A3C"/>
              </a:buClr>
              <a:buSzPct val="100000"/>
              <a:buFont typeface="+mj-lt"/>
              <a:buAutoNum type="arabicPeriod"/>
            </a:pPr>
            <a:r>
              <a:rPr lang="en-US" sz="1400" dirty="0">
                <a:solidFill>
                  <a:srgbClr val="373A3C"/>
                </a:solidFill>
                <a:latin typeface="Arial"/>
                <a:ea typeface="Arial"/>
                <a:cs typeface="Arial"/>
                <a:sym typeface="Arial"/>
              </a:rPr>
              <a:t>Analysis</a:t>
            </a:r>
          </a:p>
          <a:p>
            <a:pPr marL="480695" lvl="0" indent="-342900" algn="l" rtl="0">
              <a:lnSpc>
                <a:spcPct val="90000"/>
              </a:lnSpc>
              <a:spcBef>
                <a:spcPts val="1000"/>
              </a:spcBef>
              <a:spcAft>
                <a:spcPts val="0"/>
              </a:spcAft>
              <a:buClr>
                <a:srgbClr val="373A3C"/>
              </a:buClr>
              <a:buSzPct val="100000"/>
              <a:buFont typeface="+mj-lt"/>
              <a:buAutoNum type="arabicPeriod"/>
            </a:pPr>
            <a:r>
              <a:rPr lang="en-US" dirty="0">
                <a:solidFill>
                  <a:srgbClr val="373A3C"/>
                </a:solidFill>
              </a:rPr>
              <a:t>Designing &amp; </a:t>
            </a:r>
            <a:r>
              <a:rPr lang="en-US" sz="1400" dirty="0">
                <a:solidFill>
                  <a:srgbClr val="373A3C"/>
                </a:solidFill>
                <a:latin typeface="Arial"/>
                <a:ea typeface="Arial"/>
                <a:cs typeface="Arial"/>
                <a:sym typeface="Arial"/>
              </a:rPr>
              <a:t>Planning</a:t>
            </a:r>
          </a:p>
          <a:p>
            <a:pPr marL="480695" lvl="0" indent="-342900" algn="l" rtl="0">
              <a:lnSpc>
                <a:spcPct val="90000"/>
              </a:lnSpc>
              <a:spcBef>
                <a:spcPts val="1000"/>
              </a:spcBef>
              <a:spcAft>
                <a:spcPts val="0"/>
              </a:spcAft>
              <a:buClr>
                <a:srgbClr val="373A3C"/>
              </a:buClr>
              <a:buSzPct val="100000"/>
              <a:buFont typeface="+mj-lt"/>
              <a:buAutoNum type="arabicPeriod"/>
            </a:pPr>
            <a:r>
              <a:rPr lang="en-US" dirty="0">
                <a:solidFill>
                  <a:srgbClr val="373A3C"/>
                </a:solidFill>
              </a:rPr>
              <a:t>Development &amp; </a:t>
            </a:r>
            <a:r>
              <a:rPr lang="en-US" sz="1400" dirty="0">
                <a:solidFill>
                  <a:srgbClr val="373A3C"/>
                </a:solidFill>
                <a:latin typeface="Arial"/>
                <a:ea typeface="Arial"/>
                <a:cs typeface="Arial"/>
                <a:sym typeface="Arial"/>
              </a:rPr>
              <a:t>Testing</a:t>
            </a:r>
          </a:p>
          <a:p>
            <a:pPr marL="480695" lvl="0" indent="-342900" algn="l" rtl="0">
              <a:lnSpc>
                <a:spcPct val="90000"/>
              </a:lnSpc>
              <a:spcBef>
                <a:spcPts val="1000"/>
              </a:spcBef>
              <a:spcAft>
                <a:spcPts val="0"/>
              </a:spcAft>
              <a:buClr>
                <a:srgbClr val="373A3C"/>
              </a:buClr>
              <a:buSzPct val="100000"/>
              <a:buFont typeface="+mj-lt"/>
              <a:buAutoNum type="arabicPeriod"/>
            </a:pPr>
            <a:r>
              <a:rPr lang="en-US" dirty="0">
                <a:solidFill>
                  <a:srgbClr val="373A3C"/>
                </a:solidFill>
              </a:rPr>
              <a:t>Trials &amp; Survey</a:t>
            </a:r>
          </a:p>
          <a:p>
            <a:pPr marL="480695" lvl="0" indent="-342900" algn="l" rtl="0">
              <a:lnSpc>
                <a:spcPct val="90000"/>
              </a:lnSpc>
              <a:spcBef>
                <a:spcPts val="1000"/>
              </a:spcBef>
              <a:spcAft>
                <a:spcPts val="0"/>
              </a:spcAft>
              <a:buClr>
                <a:srgbClr val="373A3C"/>
              </a:buClr>
              <a:buSzPct val="100000"/>
              <a:buFont typeface="+mj-lt"/>
              <a:buAutoNum type="arabicPeriod"/>
            </a:pPr>
            <a:r>
              <a:rPr lang="en-US" dirty="0">
                <a:solidFill>
                  <a:srgbClr val="373A3C"/>
                </a:solidFill>
              </a:rPr>
              <a:t>Feedback analysis and Dissemination</a:t>
            </a:r>
          </a:p>
          <a:p>
            <a:pPr marL="457200" lvl="0" indent="-319405" algn="l" rtl="0">
              <a:lnSpc>
                <a:spcPct val="90000"/>
              </a:lnSpc>
              <a:spcBef>
                <a:spcPts val="1000"/>
              </a:spcBef>
              <a:spcAft>
                <a:spcPts val="0"/>
              </a:spcAft>
              <a:buClr>
                <a:srgbClr val="373A3C"/>
              </a:buClr>
              <a:buSzPct val="100000"/>
              <a:buFont typeface="Wingdings" panose="05000000000000000000" pitchFamily="2" charset="2"/>
              <a:buChar char="Ø"/>
            </a:pPr>
            <a:endParaRPr lang="en-US" sz="1400" dirty="0">
              <a:solidFill>
                <a:srgbClr val="373A3C"/>
              </a:solidFill>
              <a:latin typeface="Arial"/>
              <a:ea typeface="Arial"/>
              <a:cs typeface="Arial"/>
              <a:sym typeface="Arial"/>
            </a:endParaRPr>
          </a:p>
        </p:txBody>
      </p:sp>
      <p:pic>
        <p:nvPicPr>
          <p:cNvPr id="7" name="Picture 6">
            <a:extLst>
              <a:ext uri="{FF2B5EF4-FFF2-40B4-BE49-F238E27FC236}">
                <a16:creationId xmlns:a16="http://schemas.microsoft.com/office/drawing/2014/main" id="{E4EB9073-66D0-4F10-8D82-92645B614769}"/>
              </a:ext>
            </a:extLst>
          </p:cNvPr>
          <p:cNvPicPr>
            <a:picLocks noChangeAspect="1"/>
          </p:cNvPicPr>
          <p:nvPr/>
        </p:nvPicPr>
        <p:blipFill>
          <a:blip r:embed="rId5"/>
          <a:stretch>
            <a:fillRect/>
          </a:stretch>
        </p:blipFill>
        <p:spPr>
          <a:xfrm>
            <a:off x="6132093" y="888209"/>
            <a:ext cx="2404209" cy="4058442"/>
          </a:xfrm>
          <a:prstGeom prst="rect">
            <a:avLst/>
          </a:prstGeom>
        </p:spPr>
      </p:pic>
      <p:pic>
        <p:nvPicPr>
          <p:cNvPr id="8" name="Audio 7">
            <a:hlinkClick r:id="" action="ppaction://media"/>
            <a:extLst>
              <a:ext uri="{FF2B5EF4-FFF2-40B4-BE49-F238E27FC236}">
                <a16:creationId xmlns:a16="http://schemas.microsoft.com/office/drawing/2014/main" id="{61593A1E-1A54-4C02-AEB4-786D2B7945E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2134"/>
    </mc:Choice>
    <mc:Fallback>
      <p:transition spd="slow" advTm="102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1"/>
          <p:cNvSpPr txBox="1">
            <a:spLocks noGrp="1"/>
          </p:cNvSpPr>
          <p:nvPr>
            <p:ph type="title"/>
          </p:nvPr>
        </p:nvSpPr>
        <p:spPr>
          <a:xfrm>
            <a:off x="727650" y="5819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Significance of our Research</a:t>
            </a:r>
            <a:endParaRPr dirty="0"/>
          </a:p>
        </p:txBody>
      </p:sp>
      <p:sp>
        <p:nvSpPr>
          <p:cNvPr id="143" name="Google Shape;143;p21"/>
          <p:cNvSpPr txBox="1">
            <a:spLocks noGrp="1"/>
          </p:cNvSpPr>
          <p:nvPr>
            <p:ph type="body" idx="1"/>
          </p:nvPr>
        </p:nvSpPr>
        <p:spPr>
          <a:xfrm>
            <a:off x="727650" y="1342175"/>
            <a:ext cx="7688700" cy="3359400"/>
          </a:xfrm>
          <a:prstGeom prst="rect">
            <a:avLst/>
          </a:prstGeom>
        </p:spPr>
        <p:txBody>
          <a:bodyPr spcFirstLastPara="1" wrap="square" lIns="91425" tIns="91425" rIns="91425" bIns="91425" anchor="t" anchorCtr="0">
            <a:normAutofit/>
          </a:bodyPr>
          <a:lstStyle/>
          <a:p>
            <a:pPr marL="285750" lvl="0" indent="-285750">
              <a:lnSpc>
                <a:spcPct val="90000"/>
              </a:lnSpc>
              <a:spcBef>
                <a:spcPts val="1000"/>
              </a:spcBef>
              <a:buFont typeface="Wingdings" panose="05000000000000000000" pitchFamily="2" charset="2"/>
              <a:buChar char="Ø"/>
            </a:pPr>
            <a:r>
              <a:rPr lang="en-US" sz="1400" dirty="0">
                <a:solidFill>
                  <a:schemeClr val="bg2"/>
                </a:solidFill>
                <a:latin typeface="+mn-lt"/>
                <a:cs typeface="Arial"/>
                <a:sym typeface="Arial"/>
              </a:rPr>
              <a:t>Relation between Security and environment.</a:t>
            </a:r>
          </a:p>
          <a:p>
            <a:pPr marL="285750" lvl="0" indent="-285750">
              <a:lnSpc>
                <a:spcPct val="90000"/>
              </a:lnSpc>
              <a:spcBef>
                <a:spcPts val="1000"/>
              </a:spcBef>
              <a:buFont typeface="Wingdings" panose="05000000000000000000" pitchFamily="2" charset="2"/>
              <a:buChar char="Ø"/>
            </a:pPr>
            <a:r>
              <a:rPr lang="en-US" sz="1400" dirty="0">
                <a:solidFill>
                  <a:schemeClr val="bg2"/>
                </a:solidFill>
                <a:latin typeface="+mn-lt"/>
                <a:cs typeface="Arial"/>
                <a:sym typeface="Arial"/>
              </a:rPr>
              <a:t>Phased approach to introduce security.</a:t>
            </a:r>
          </a:p>
          <a:p>
            <a:pPr marL="285750" lvl="0" indent="-285750">
              <a:lnSpc>
                <a:spcPct val="90000"/>
              </a:lnSpc>
              <a:spcBef>
                <a:spcPts val="1000"/>
              </a:spcBef>
              <a:buFont typeface="Wingdings" panose="05000000000000000000" pitchFamily="2" charset="2"/>
              <a:buChar char="Ø"/>
            </a:pPr>
            <a:r>
              <a:rPr lang="en-US" sz="1400" dirty="0">
                <a:solidFill>
                  <a:schemeClr val="bg2"/>
                </a:solidFill>
                <a:latin typeface="+mn-lt"/>
                <a:cs typeface="Arial"/>
                <a:sym typeface="Arial"/>
              </a:rPr>
              <a:t>Compromised endpoint is a compromised network.</a:t>
            </a:r>
          </a:p>
          <a:p>
            <a:pPr marL="285750" lvl="0" indent="-285750">
              <a:lnSpc>
                <a:spcPct val="90000"/>
              </a:lnSpc>
              <a:spcBef>
                <a:spcPts val="1000"/>
              </a:spcBef>
              <a:buFont typeface="Wingdings" panose="05000000000000000000" pitchFamily="2" charset="2"/>
              <a:buChar char="Ø"/>
            </a:pPr>
            <a:r>
              <a:rPr lang="en-US" sz="1400" dirty="0">
                <a:solidFill>
                  <a:schemeClr val="bg2"/>
                </a:solidFill>
                <a:latin typeface="+mn-lt"/>
                <a:cs typeface="Arial"/>
                <a:sym typeface="Arial"/>
              </a:rPr>
              <a:t>Damages can range from to environment </a:t>
            </a:r>
            <a:r>
              <a:rPr lang="en-US" sz="1400" dirty="0">
                <a:solidFill>
                  <a:schemeClr val="bg2"/>
                </a:solidFill>
                <a:latin typeface="+mn-lt"/>
                <a:ea typeface="Arial"/>
                <a:cs typeface="Arial"/>
                <a:sym typeface="Arial"/>
              </a:rPr>
              <a:t>to loss of life in case of cross-contamination.</a:t>
            </a:r>
          </a:p>
          <a:p>
            <a:pPr marL="285750" lvl="0" indent="-285750">
              <a:lnSpc>
                <a:spcPct val="90000"/>
              </a:lnSpc>
              <a:spcBef>
                <a:spcPts val="1000"/>
              </a:spcBef>
              <a:buFont typeface="Wingdings" panose="05000000000000000000" pitchFamily="2" charset="2"/>
              <a:buChar char="Ø"/>
            </a:pPr>
            <a:r>
              <a:rPr lang="en-US" sz="1400" dirty="0">
                <a:solidFill>
                  <a:schemeClr val="bg2"/>
                </a:solidFill>
                <a:latin typeface="+mn-lt"/>
                <a:ea typeface="Arial"/>
                <a:cs typeface="Arial"/>
                <a:sym typeface="Arial"/>
              </a:rPr>
              <a:t>Our model's proposed advantages are as follows:</a:t>
            </a:r>
          </a:p>
          <a:p>
            <a:pPr marL="742950" lvl="1" indent="-285750">
              <a:lnSpc>
                <a:spcPct val="100000"/>
              </a:lnSpc>
              <a:spcBef>
                <a:spcPts val="1000"/>
              </a:spcBef>
              <a:buFont typeface="Arial" panose="020B0604020202020204" pitchFamily="34" charset="0"/>
              <a:buChar char="•"/>
            </a:pPr>
            <a:r>
              <a:rPr lang="en-US" sz="1200" dirty="0">
                <a:solidFill>
                  <a:schemeClr val="bg2"/>
                </a:solidFill>
                <a:latin typeface="+mn-lt"/>
                <a:ea typeface="Arial"/>
                <a:cs typeface="Arial"/>
                <a:sym typeface="Arial"/>
              </a:rPr>
              <a:t>Ensures that all sites' areas are secure against Malicious Users or Waste Thieves.</a:t>
            </a:r>
          </a:p>
          <a:p>
            <a:pPr marL="742950" lvl="1" indent="-285750">
              <a:lnSpc>
                <a:spcPct val="100000"/>
              </a:lnSpc>
              <a:spcBef>
                <a:spcPts val="120"/>
              </a:spcBef>
              <a:buFont typeface="Arial" panose="020B0604020202020204" pitchFamily="34" charset="0"/>
              <a:buChar char="•"/>
            </a:pPr>
            <a:r>
              <a:rPr lang="en-US" sz="1200" dirty="0">
                <a:solidFill>
                  <a:schemeClr val="bg2"/>
                </a:solidFill>
                <a:latin typeface="+mn-lt"/>
                <a:ea typeface="Arial"/>
                <a:cs typeface="Arial"/>
                <a:sym typeface="Arial"/>
              </a:rPr>
              <a:t>Control access to the site for both personnel and visitors.</a:t>
            </a:r>
          </a:p>
          <a:p>
            <a:pPr marL="742950" lvl="1" indent="-285750">
              <a:lnSpc>
                <a:spcPct val="100000"/>
              </a:lnSpc>
              <a:spcBef>
                <a:spcPts val="120"/>
              </a:spcBef>
              <a:buFont typeface="Arial" panose="020B0604020202020204" pitchFamily="34" charset="0"/>
              <a:buChar char="•"/>
            </a:pPr>
            <a:r>
              <a:rPr lang="en-US" sz="1200" dirty="0">
                <a:solidFill>
                  <a:schemeClr val="bg2"/>
                </a:solidFill>
                <a:latin typeface="+mn-lt"/>
                <a:ea typeface="Arial"/>
                <a:cs typeface="Arial"/>
                <a:sym typeface="Arial"/>
              </a:rPr>
              <a:t>Monitor security cameras and intruder alerts.</a:t>
            </a:r>
          </a:p>
          <a:p>
            <a:pPr marL="742950" lvl="1" indent="-285750">
              <a:lnSpc>
                <a:spcPct val="100000"/>
              </a:lnSpc>
              <a:spcBef>
                <a:spcPts val="120"/>
              </a:spcBef>
              <a:buFont typeface="Arial" panose="020B0604020202020204" pitchFamily="34" charset="0"/>
              <a:buChar char="•"/>
            </a:pPr>
            <a:r>
              <a:rPr lang="en-US" sz="1200" dirty="0">
                <a:solidFill>
                  <a:schemeClr val="bg2"/>
                </a:solidFill>
                <a:latin typeface="+mn-lt"/>
                <a:ea typeface="Arial"/>
                <a:cs typeface="Arial"/>
                <a:sym typeface="Arial"/>
              </a:rPr>
              <a:t>Identification of trespassing incidents.</a:t>
            </a:r>
          </a:p>
          <a:p>
            <a:pPr marL="742950" lvl="1" indent="-285750">
              <a:lnSpc>
                <a:spcPct val="100000"/>
              </a:lnSpc>
              <a:spcBef>
                <a:spcPts val="120"/>
              </a:spcBef>
              <a:buFont typeface="Arial" panose="020B0604020202020204" pitchFamily="34" charset="0"/>
              <a:buChar char="•"/>
            </a:pPr>
            <a:r>
              <a:rPr lang="en-US" sz="1200" dirty="0">
                <a:solidFill>
                  <a:schemeClr val="bg2"/>
                </a:solidFill>
                <a:latin typeface="+mn-lt"/>
                <a:ea typeface="Arial"/>
                <a:cs typeface="Arial"/>
                <a:sym typeface="Arial"/>
              </a:rPr>
              <a:t>Transparency &amp; Back-traceability from source to disposal.</a:t>
            </a:r>
          </a:p>
          <a:p>
            <a:pPr marL="742950" lvl="1" indent="-285750">
              <a:lnSpc>
                <a:spcPct val="100000"/>
              </a:lnSpc>
              <a:spcBef>
                <a:spcPts val="120"/>
              </a:spcBef>
              <a:buFont typeface="Arial" panose="020B0604020202020204" pitchFamily="34" charset="0"/>
              <a:buChar char="•"/>
            </a:pPr>
            <a:r>
              <a:rPr lang="en-US" sz="1200" dirty="0">
                <a:solidFill>
                  <a:schemeClr val="bg2"/>
                </a:solidFill>
                <a:latin typeface="+mn-lt"/>
              </a:rPr>
              <a:t>Multi Level authentication not only for the devices but also the vehicles involved in the process of transportation. </a:t>
            </a:r>
          </a:p>
        </p:txBody>
      </p:sp>
      <p:sp>
        <p:nvSpPr>
          <p:cNvPr id="144" name="Google Shape;144;p2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9</a:t>
            </a:fld>
            <a:endParaRPr>
              <a:solidFill>
                <a:schemeClr val="accent1"/>
              </a:solidFill>
            </a:endParaRPr>
          </a:p>
        </p:txBody>
      </p:sp>
      <p:pic>
        <p:nvPicPr>
          <p:cNvPr id="6" name="Audio 5">
            <a:hlinkClick r:id="" action="ppaction://media"/>
            <a:extLst>
              <a:ext uri="{FF2B5EF4-FFF2-40B4-BE49-F238E27FC236}">
                <a16:creationId xmlns:a16="http://schemas.microsoft.com/office/drawing/2014/main" id="{CE2A7EC3-B4C0-44C7-965A-1B3D5E5288B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8459"/>
    </mc:Choice>
    <mc:Fallback>
      <p:transition spd="slow" advTm="148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1125</TotalTime>
  <Words>2904</Words>
  <Application>Microsoft Office PowerPoint</Application>
  <PresentationFormat>On-screen Show (16:9)</PresentationFormat>
  <Paragraphs>215</Paragraphs>
  <Slides>16</Slides>
  <Notes>16</Notes>
  <HiddenSlides>0</HiddenSlides>
  <MMClips>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Raleway</vt:lpstr>
      <vt:lpstr>Lato</vt:lpstr>
      <vt:lpstr>Courier New</vt:lpstr>
      <vt:lpstr>Arial</vt:lpstr>
      <vt:lpstr>Wingdings</vt:lpstr>
      <vt:lpstr>Times New Roman</vt:lpstr>
      <vt:lpstr>Streamline</vt:lpstr>
      <vt:lpstr>Introduction of Cyber Security in the phases of smart waste management systems</vt:lpstr>
      <vt:lpstr>Introduction</vt:lpstr>
      <vt:lpstr>Introduction (Continued)</vt:lpstr>
      <vt:lpstr>Research Problem</vt:lpstr>
      <vt:lpstr>Research Question</vt:lpstr>
      <vt:lpstr>Literature review</vt:lpstr>
      <vt:lpstr>Literature review(Continued)</vt:lpstr>
      <vt:lpstr>Research Methodology</vt:lpstr>
      <vt:lpstr>Significance of our Research</vt:lpstr>
      <vt:lpstr>Proposed Taxonomy</vt:lpstr>
      <vt:lpstr>Proposed artefacts (Use Case)</vt:lpstr>
      <vt:lpstr>Proposed artefacts (In Transit)</vt:lpstr>
      <vt:lpstr>Risk assessment </vt:lpstr>
      <vt:lpstr>Research Time Plan (Gantt Chart) </vt:lpstr>
      <vt:lpstr>References</vt:lpstr>
      <vt:lpstr>References(Continued)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 in IoT Waste Management System</dc:title>
  <cp:lastModifiedBy>Vaibhav Chawla</cp:lastModifiedBy>
  <cp:revision>53</cp:revision>
  <dcterms:modified xsi:type="dcterms:W3CDTF">2022-04-04T22:50:26Z</dcterms:modified>
</cp:coreProperties>
</file>